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1300" r:id="rId5"/>
    <p:sldId id="1349" r:id="rId6"/>
    <p:sldId id="1291" r:id="rId7"/>
    <p:sldId id="1350" r:id="rId8"/>
    <p:sldId id="1351" r:id="rId9"/>
    <p:sldId id="1352" r:id="rId10"/>
    <p:sldId id="1360" r:id="rId11"/>
    <p:sldId id="1353" r:id="rId12"/>
    <p:sldId id="1358" r:id="rId13"/>
    <p:sldId id="1354" r:id="rId14"/>
    <p:sldId id="1356" r:id="rId15"/>
    <p:sldId id="1355" r:id="rId16"/>
    <p:sldId id="1359" r:id="rId17"/>
    <p:sldId id="1250" r:id="rId18"/>
  </p:sldIdLst>
  <p:sldSz cx="12192000" cy="6858000"/>
  <p:notesSz cx="6858000" cy="9144000"/>
  <p:custDataLst>
    <p:tags r:id="rId2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2772F-4E1E-9DC9-A5FD-949F4950CD36}" v="9" dt="2025-10-24T03:59:56.016"/>
    <p1510:client id="{A58C3A56-57CE-80D1-A901-D004512908F5}" v="48" dt="2025-10-23T12:09:57.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1482"/>
  </p:normalViewPr>
  <p:slideViewPr>
    <p:cSldViewPr snapToGrid="0">
      <p:cViewPr varScale="1">
        <p:scale>
          <a:sx n="107" d="100"/>
          <a:sy n="107" d="100"/>
        </p:scale>
        <p:origin x="714" y="102"/>
      </p:cViewPr>
      <p:guideLst>
        <p:guide orient="horz" pos="792"/>
        <p:guide pos="192"/>
        <p:guide orient="horz" pos="1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in Prajapati" userId="S::pravin@edunetfoundation.org::9f0ce95f-5aee-43b0-8285-2e8ab565fdaa" providerId="AD" clId="Web-{A58C3A56-57CE-80D1-A901-D004512908F5}"/>
    <pc:docChg chg="addSld delSld modSld">
      <pc:chgData name="Pravin Prajapati" userId="S::pravin@edunetfoundation.org::9f0ce95f-5aee-43b0-8285-2e8ab565fdaa" providerId="AD" clId="Web-{A58C3A56-57CE-80D1-A901-D004512908F5}" dt="2025-10-23T12:09:57.813" v="25" actId="20577"/>
      <pc:docMkLst>
        <pc:docMk/>
      </pc:docMkLst>
      <pc:sldChg chg="delSp">
        <pc:chgData name="Pravin Prajapati" userId="S::pravin@edunetfoundation.org::9f0ce95f-5aee-43b0-8285-2e8ab565fdaa" providerId="AD" clId="Web-{A58C3A56-57CE-80D1-A901-D004512908F5}" dt="2025-10-23T12:07:12.214" v="0"/>
        <pc:sldMkLst>
          <pc:docMk/>
          <pc:sldMk cId="2746043547" sldId="1291"/>
        </pc:sldMkLst>
        <pc:cxnChg chg="del">
          <ac:chgData name="Pravin Prajapati" userId="S::pravin@edunetfoundation.org::9f0ce95f-5aee-43b0-8285-2e8ab565fdaa" providerId="AD" clId="Web-{A58C3A56-57CE-80D1-A901-D004512908F5}" dt="2025-10-23T12:07:12.214" v="0"/>
          <ac:cxnSpMkLst>
            <pc:docMk/>
            <pc:sldMk cId="2746043547" sldId="1291"/>
            <ac:cxnSpMk id="12" creationId="{1365C893-2FDF-21FF-3B51-777D91501B7C}"/>
          </ac:cxnSpMkLst>
        </pc:cxnChg>
      </pc:sldChg>
      <pc:sldChg chg="new del">
        <pc:chgData name="Pravin Prajapati" userId="S::pravin@edunetfoundation.org::9f0ce95f-5aee-43b0-8285-2e8ab565fdaa" providerId="AD" clId="Web-{A58C3A56-57CE-80D1-A901-D004512908F5}" dt="2025-10-23T12:09:12.281" v="3"/>
        <pc:sldMkLst>
          <pc:docMk/>
          <pc:sldMk cId="912134332" sldId="1357"/>
        </pc:sldMkLst>
      </pc:sldChg>
      <pc:sldChg chg="modSp add replId">
        <pc:chgData name="Pravin Prajapati" userId="S::pravin@edunetfoundation.org::9f0ce95f-5aee-43b0-8285-2e8ab565fdaa" providerId="AD" clId="Web-{A58C3A56-57CE-80D1-A901-D004512908F5}" dt="2025-10-23T12:09:57.813" v="25" actId="20577"/>
        <pc:sldMkLst>
          <pc:docMk/>
          <pc:sldMk cId="668566840" sldId="1358"/>
        </pc:sldMkLst>
        <pc:spChg chg="mod">
          <ac:chgData name="Pravin Prajapati" userId="S::pravin@edunetfoundation.org::9f0ce95f-5aee-43b0-8285-2e8ab565fdaa" providerId="AD" clId="Web-{A58C3A56-57CE-80D1-A901-D004512908F5}" dt="2025-10-23T12:09:57.813" v="25" actId="20577"/>
          <ac:spMkLst>
            <pc:docMk/>
            <pc:sldMk cId="668566840" sldId="1358"/>
            <ac:spMk id="2" creationId="{20FF50A4-5ED8-3FB1-7BC6-C928C539FDC4}"/>
          </ac:spMkLst>
        </pc:spChg>
      </pc:sldChg>
    </pc:docChg>
  </pc:docChgLst>
  <pc:docChgLst>
    <pc:chgData name="Pravin Prajapati" userId="S::pravin@edunetfoundation.org::9f0ce95f-5aee-43b0-8285-2e8ab565fdaa" providerId="AD" clId="Web-{2DB2772F-4E1E-9DC9-A5FD-949F4950CD36}"/>
    <pc:docChg chg="modSld">
      <pc:chgData name="Pravin Prajapati" userId="S::pravin@edunetfoundation.org::9f0ce95f-5aee-43b0-8285-2e8ab565fdaa" providerId="AD" clId="Web-{2DB2772F-4E1E-9DC9-A5FD-949F4950CD36}" dt="2025-10-24T03:59:56.016" v="8" actId="1076"/>
      <pc:docMkLst>
        <pc:docMk/>
      </pc:docMkLst>
      <pc:sldChg chg="modSp">
        <pc:chgData name="Pravin Prajapati" userId="S::pravin@edunetfoundation.org::9f0ce95f-5aee-43b0-8285-2e8ab565fdaa" providerId="AD" clId="Web-{2DB2772F-4E1E-9DC9-A5FD-949F4950CD36}" dt="2025-10-24T03:59:56.016" v="8" actId="1076"/>
        <pc:sldMkLst>
          <pc:docMk/>
          <pc:sldMk cId="3544365122" sldId="1250"/>
        </pc:sldMkLst>
        <pc:spChg chg="mod">
          <ac:chgData name="Pravin Prajapati" userId="S::pravin@edunetfoundation.org::9f0ce95f-5aee-43b0-8285-2e8ab565fdaa" providerId="AD" clId="Web-{2DB2772F-4E1E-9DC9-A5FD-949F4950CD36}" dt="2025-10-24T03:59:56.016" v="8" actId="1076"/>
          <ac:spMkLst>
            <pc:docMk/>
            <pc:sldMk cId="3544365122" sldId="1250"/>
            <ac:spMk id="3" creationId="{0C30A77F-BE9B-73CB-CC7F-A1F8B5B87AB9}"/>
          </ac:spMkLst>
        </pc:spChg>
      </pc:sldChg>
      <pc:sldChg chg="delSp">
        <pc:chgData name="Pravin Prajapati" userId="S::pravin@edunetfoundation.org::9f0ce95f-5aee-43b0-8285-2e8ab565fdaa" providerId="AD" clId="Web-{2DB2772F-4E1E-9DC9-A5FD-949F4950CD36}" dt="2025-10-24T03:59:20.516" v="0"/>
        <pc:sldMkLst>
          <pc:docMk/>
          <pc:sldMk cId="4094747440" sldId="1350"/>
        </pc:sldMkLst>
        <pc:cxnChg chg="del">
          <ac:chgData name="Pravin Prajapati" userId="S::pravin@edunetfoundation.org::9f0ce95f-5aee-43b0-8285-2e8ab565fdaa" providerId="AD" clId="Web-{2DB2772F-4E1E-9DC9-A5FD-949F4950CD36}" dt="2025-10-24T03:59:20.516" v="0"/>
          <ac:cxnSpMkLst>
            <pc:docMk/>
            <pc:sldMk cId="4094747440" sldId="1350"/>
            <ac:cxnSpMk id="12" creationId="{C9D36B33-2DAC-4F13-4E60-E206B01FE04F}"/>
          </ac:cxnSpMkLst>
        </pc:cxnChg>
      </pc:sldChg>
      <pc:sldChg chg="delSp">
        <pc:chgData name="Pravin Prajapati" userId="S::pravin@edunetfoundation.org::9f0ce95f-5aee-43b0-8285-2e8ab565fdaa" providerId="AD" clId="Web-{2DB2772F-4E1E-9DC9-A5FD-949F4950CD36}" dt="2025-10-24T03:59:22.891" v="1"/>
        <pc:sldMkLst>
          <pc:docMk/>
          <pc:sldMk cId="3284349145" sldId="1351"/>
        </pc:sldMkLst>
        <pc:cxnChg chg="del">
          <ac:chgData name="Pravin Prajapati" userId="S::pravin@edunetfoundation.org::9f0ce95f-5aee-43b0-8285-2e8ab565fdaa" providerId="AD" clId="Web-{2DB2772F-4E1E-9DC9-A5FD-949F4950CD36}" dt="2025-10-24T03:59:22.891" v="1"/>
          <ac:cxnSpMkLst>
            <pc:docMk/>
            <pc:sldMk cId="3284349145" sldId="1351"/>
            <ac:cxnSpMk id="12" creationId="{A6FCDAF6-8CC4-501B-E7B6-453DC4924D09}"/>
          </ac:cxnSpMkLst>
        </pc:cxnChg>
      </pc:sldChg>
      <pc:sldChg chg="delSp">
        <pc:chgData name="Pravin Prajapati" userId="S::pravin@edunetfoundation.org::9f0ce95f-5aee-43b0-8285-2e8ab565fdaa" providerId="AD" clId="Web-{2DB2772F-4E1E-9DC9-A5FD-949F4950CD36}" dt="2025-10-24T03:59:25.813" v="2"/>
        <pc:sldMkLst>
          <pc:docMk/>
          <pc:sldMk cId="3937326058" sldId="1352"/>
        </pc:sldMkLst>
        <pc:cxnChg chg="del">
          <ac:chgData name="Pravin Prajapati" userId="S::pravin@edunetfoundation.org::9f0ce95f-5aee-43b0-8285-2e8ab565fdaa" providerId="AD" clId="Web-{2DB2772F-4E1E-9DC9-A5FD-949F4950CD36}" dt="2025-10-24T03:59:25.813" v="2"/>
          <ac:cxnSpMkLst>
            <pc:docMk/>
            <pc:sldMk cId="3937326058" sldId="1352"/>
            <ac:cxnSpMk id="12" creationId="{13C30159-1BB7-8E93-3ABC-73786A089387}"/>
          </ac:cxnSpMkLst>
        </pc:cxnChg>
      </pc:sldChg>
      <pc:sldChg chg="delSp">
        <pc:chgData name="Pravin Prajapati" userId="S::pravin@edunetfoundation.org::9f0ce95f-5aee-43b0-8285-2e8ab565fdaa" providerId="AD" clId="Web-{2DB2772F-4E1E-9DC9-A5FD-949F4950CD36}" dt="2025-10-24T03:59:28.766" v="3"/>
        <pc:sldMkLst>
          <pc:docMk/>
          <pc:sldMk cId="1247416098" sldId="1353"/>
        </pc:sldMkLst>
        <pc:cxnChg chg="del">
          <ac:chgData name="Pravin Prajapati" userId="S::pravin@edunetfoundation.org::9f0ce95f-5aee-43b0-8285-2e8ab565fdaa" providerId="AD" clId="Web-{2DB2772F-4E1E-9DC9-A5FD-949F4950CD36}" dt="2025-10-24T03:59:28.766" v="3"/>
          <ac:cxnSpMkLst>
            <pc:docMk/>
            <pc:sldMk cId="1247416098" sldId="1353"/>
            <ac:cxnSpMk id="12" creationId="{1ADAE0B2-C9ED-491C-8F68-0E6205CBB90D}"/>
          </ac:cxnSpMkLst>
        </pc:cxnChg>
      </pc:sldChg>
      <pc:sldChg chg="delSp">
        <pc:chgData name="Pravin Prajapati" userId="S::pravin@edunetfoundation.org::9f0ce95f-5aee-43b0-8285-2e8ab565fdaa" providerId="AD" clId="Web-{2DB2772F-4E1E-9DC9-A5FD-949F4950CD36}" dt="2025-10-24T03:59:37.797" v="5"/>
        <pc:sldMkLst>
          <pc:docMk/>
          <pc:sldMk cId="4151153574" sldId="1354"/>
        </pc:sldMkLst>
        <pc:cxnChg chg="del">
          <ac:chgData name="Pravin Prajapati" userId="S::pravin@edunetfoundation.org::9f0ce95f-5aee-43b0-8285-2e8ab565fdaa" providerId="AD" clId="Web-{2DB2772F-4E1E-9DC9-A5FD-949F4950CD36}" dt="2025-10-24T03:59:37.797" v="5"/>
          <ac:cxnSpMkLst>
            <pc:docMk/>
            <pc:sldMk cId="4151153574" sldId="1354"/>
            <ac:cxnSpMk id="12" creationId="{8683DCBC-7A8C-07A8-ECE3-2959C5777DBD}"/>
          </ac:cxnSpMkLst>
        </pc:cxnChg>
      </pc:sldChg>
      <pc:sldChg chg="delSp">
        <pc:chgData name="Pravin Prajapati" userId="S::pravin@edunetfoundation.org::9f0ce95f-5aee-43b0-8285-2e8ab565fdaa" providerId="AD" clId="Web-{2DB2772F-4E1E-9DC9-A5FD-949F4950CD36}" dt="2025-10-24T03:59:43.579" v="6"/>
        <pc:sldMkLst>
          <pc:docMk/>
          <pc:sldMk cId="154726197" sldId="1355"/>
        </pc:sldMkLst>
        <pc:cxnChg chg="del">
          <ac:chgData name="Pravin Prajapati" userId="S::pravin@edunetfoundation.org::9f0ce95f-5aee-43b0-8285-2e8ab565fdaa" providerId="AD" clId="Web-{2DB2772F-4E1E-9DC9-A5FD-949F4950CD36}" dt="2025-10-24T03:59:43.579" v="6"/>
          <ac:cxnSpMkLst>
            <pc:docMk/>
            <pc:sldMk cId="154726197" sldId="1355"/>
            <ac:cxnSpMk id="12" creationId="{205A772F-AA2F-0824-304C-1925559E5831}"/>
          </ac:cxnSpMkLst>
        </pc:cxnChg>
      </pc:sldChg>
      <pc:sldChg chg="delSp">
        <pc:chgData name="Pravin Prajapati" userId="S::pravin@edunetfoundation.org::9f0ce95f-5aee-43b0-8285-2e8ab565fdaa" providerId="AD" clId="Web-{2DB2772F-4E1E-9DC9-A5FD-949F4950CD36}" dt="2025-10-24T03:59:46.704" v="7"/>
        <pc:sldMkLst>
          <pc:docMk/>
          <pc:sldMk cId="459288522" sldId="1356"/>
        </pc:sldMkLst>
        <pc:cxnChg chg="del">
          <ac:chgData name="Pravin Prajapati" userId="S::pravin@edunetfoundation.org::9f0ce95f-5aee-43b0-8285-2e8ab565fdaa" providerId="AD" clId="Web-{2DB2772F-4E1E-9DC9-A5FD-949F4950CD36}" dt="2025-10-24T03:59:46.704" v="7"/>
          <ac:cxnSpMkLst>
            <pc:docMk/>
            <pc:sldMk cId="459288522" sldId="1356"/>
            <ac:cxnSpMk id="12" creationId="{0775EF88-7E4D-D10C-498C-A7D20A3B78E2}"/>
          </ac:cxnSpMkLst>
        </pc:cxnChg>
      </pc:sldChg>
      <pc:sldChg chg="delSp">
        <pc:chgData name="Pravin Prajapati" userId="S::pravin@edunetfoundation.org::9f0ce95f-5aee-43b0-8285-2e8ab565fdaa" providerId="AD" clId="Web-{2DB2772F-4E1E-9DC9-A5FD-949F4950CD36}" dt="2025-10-24T03:59:31.141" v="4"/>
        <pc:sldMkLst>
          <pc:docMk/>
          <pc:sldMk cId="668566840" sldId="1358"/>
        </pc:sldMkLst>
        <pc:cxnChg chg="del">
          <ac:chgData name="Pravin Prajapati" userId="S::pravin@edunetfoundation.org::9f0ce95f-5aee-43b0-8285-2e8ab565fdaa" providerId="AD" clId="Web-{2DB2772F-4E1E-9DC9-A5FD-949F4950CD36}" dt="2025-10-24T03:59:31.141" v="4"/>
          <ac:cxnSpMkLst>
            <pc:docMk/>
            <pc:sldMk cId="668566840" sldId="1358"/>
            <ac:cxnSpMk id="12" creationId="{A6C6BB3A-F3B9-0F2E-CC31-86B3D411AEC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4F84F44-6F11-41C0-2531-B2D8400490BB}"/>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CFFEF418-B406-D0A7-8310-136EE4643B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C7A9698E-E051-C03D-505A-30B549F0D0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12060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839BF32-23F1-0514-1672-5AE4AB500FB3}"/>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EF06C08A-200A-0E8C-55D0-5D4BC07B5F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C29C00B7-3928-D803-DCB2-F342254D8C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123327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2949AFF-78D6-50DA-B607-940763F2C86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361DAE3-574F-2869-A475-53A418F0F3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4598F59E-E26E-B08C-63A5-3796B21899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1634077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A69EC1B-8634-1130-810A-8D491A6CF81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F149549-843F-AA66-AFF1-331ACFAE5F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9A652425-B51C-76C4-CE1D-337ABB09D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94392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D97FCEE-C2A8-37D5-A996-49BB545B32C0}"/>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975B8980-94AA-8A6F-430D-0494B7C176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6A7D6731-161F-2215-BDD4-38D7B762C4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124421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121108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B634D27-F068-EBEB-8770-15B1970FD78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EC7E5E5-08B1-E327-1392-BDBF845246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962BD9A5-ADCC-1A80-1BEB-CABC569E0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85731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C7FEBF0-06E5-C2B8-032E-BD1140EC09E9}"/>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1C6BB7A9-64CC-4552-CA05-10714EF8D5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696E12A9-0FB9-1C33-EAD4-8BC34D67D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68010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912BB92-19C5-FEAF-8CF0-0A26FF157EBF}"/>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21BCEAF-EE14-3457-B94E-B4E055AD964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E33C037B-43A5-DBE4-60BB-7D8372DCD2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94613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E34C31C-AEBD-9852-6F70-BE8E1A2F24B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DD6BA23F-93A3-AB6C-A855-4A40B59442D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FC60E4D2-FDE0-5E80-BD2A-145391816B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76615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05ABAFC-C9BD-AB1E-8A8A-9EDC55689EC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CC989CB-9A3F-2F71-382B-9645325FE3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1EAE55A1-FB6B-6141-FCEA-50C1C0732E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424744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E97757C-C9C8-D062-5A0A-E627466A24C7}"/>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EFC4385-9F62-DE91-1C49-25EFFAA507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3177FAE6-75CC-FEF9-3CAC-8FE5239D67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169739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a:ln/>
        </p:spPr>
        <p:txBody>
          <a:bodyPr/>
          <a:lstStyle/>
          <a:p>
            <a:endParaRPr lang="en-IN"/>
          </a:p>
        </p:txBody>
      </p:sp>
      <p:sp>
        <p:nvSpPr>
          <p:cNvPr id="3" name="Shape 1"/>
          <p:cNvSpPr/>
          <p:nvPr/>
        </p:nvSpPr>
        <p:spPr>
          <a:xfrm>
            <a:off x="0" y="0"/>
            <a:ext cx="12192000" cy="6858000"/>
          </a:xfrm>
          <a:prstGeom prst="rect">
            <a:avLst/>
          </a:prstGeom>
          <a:solidFill>
            <a:srgbClr val="FEF5E7"/>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058587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9F4BE"/>
          </a:solidFill>
          <a:ln/>
        </p:spPr>
        <p:txBody>
          <a:bodyPr/>
          <a:lstStyle/>
          <a:p>
            <a:endParaRPr lang="en-IN"/>
          </a:p>
        </p:txBody>
      </p:sp>
      <p:sp>
        <p:nvSpPr>
          <p:cNvPr id="3" name="Shape 1"/>
          <p:cNvSpPr/>
          <p:nvPr/>
        </p:nvSpPr>
        <p:spPr>
          <a:xfrm>
            <a:off x="0" y="0"/>
            <a:ext cx="12192000" cy="68580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46151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9F4BE"/>
          </a:solidFill>
          <a:ln/>
        </p:spPr>
        <p:txBody>
          <a:bodyPr/>
          <a:lstStyle/>
          <a:p>
            <a:endParaRPr lang="en-IN"/>
          </a:p>
        </p:txBody>
      </p:sp>
      <p:sp>
        <p:nvSpPr>
          <p:cNvPr id="3" name="Shape 1"/>
          <p:cNvSpPr/>
          <p:nvPr/>
        </p:nvSpPr>
        <p:spPr>
          <a:xfrm>
            <a:off x="0" y="0"/>
            <a:ext cx="12192000" cy="68580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24419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9F4BE"/>
          </a:solidFill>
          <a:ln/>
        </p:spPr>
        <p:txBody>
          <a:bodyPr/>
          <a:lstStyle/>
          <a:p>
            <a:endParaRPr lang="en-IN"/>
          </a:p>
        </p:txBody>
      </p:sp>
      <p:sp>
        <p:nvSpPr>
          <p:cNvPr id="3" name="Shape 1"/>
          <p:cNvSpPr/>
          <p:nvPr/>
        </p:nvSpPr>
        <p:spPr>
          <a:xfrm>
            <a:off x="0" y="0"/>
            <a:ext cx="12192000" cy="68580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14842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9F4BE"/>
          </a:solidFill>
          <a:ln/>
        </p:spPr>
        <p:txBody>
          <a:bodyPr/>
          <a:lstStyle/>
          <a:p>
            <a:endParaRPr lang="en-IN"/>
          </a:p>
        </p:txBody>
      </p:sp>
      <p:sp>
        <p:nvSpPr>
          <p:cNvPr id="3" name="Shape 1"/>
          <p:cNvSpPr/>
          <p:nvPr/>
        </p:nvSpPr>
        <p:spPr>
          <a:xfrm>
            <a:off x="0" y="0"/>
            <a:ext cx="12192000" cy="68580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02083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9F4BE"/>
          </a:solidFill>
          <a:ln/>
        </p:spPr>
        <p:txBody>
          <a:bodyPr/>
          <a:lstStyle/>
          <a:p>
            <a:endParaRPr lang="en-IN"/>
          </a:p>
        </p:txBody>
      </p:sp>
      <p:sp>
        <p:nvSpPr>
          <p:cNvPr id="3" name="Shape 1"/>
          <p:cNvSpPr/>
          <p:nvPr/>
        </p:nvSpPr>
        <p:spPr>
          <a:xfrm>
            <a:off x="0" y="0"/>
            <a:ext cx="12192000" cy="6858000"/>
          </a:xfrm>
          <a:prstGeom prst="rect">
            <a:avLst/>
          </a:prstGeom>
          <a:solidFill>
            <a:srgbClr val="FFFDE6"/>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669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8C18A-94E2-AE13-8B06-BA9F6BD6DD31}"/>
              </a:ext>
            </a:extLst>
          </p:cNvPr>
          <p:cNvSpPr>
            <a:spLocks noGrp="1"/>
          </p:cNvSpPr>
          <p:nvPr>
            <p:ph type="dt" sz="half" idx="10"/>
          </p:nvPr>
        </p:nvSpPr>
        <p:spPr/>
        <p:txBody>
          <a:bodyPr/>
          <a:lstStyle/>
          <a:p>
            <a:fld id="{4DE8089E-5BFA-40F0-B876-ADFE03496B7F}" type="datetimeFigureOut">
              <a:rPr lang="en-IN" smtClean="0"/>
              <a:t>13-01-2026</a:t>
            </a:fld>
            <a:endParaRPr lang="en-IN"/>
          </a:p>
        </p:txBody>
      </p:sp>
      <p:sp>
        <p:nvSpPr>
          <p:cNvPr id="3" name="Footer Placeholder 2">
            <a:extLst>
              <a:ext uri="{FF2B5EF4-FFF2-40B4-BE49-F238E27FC236}">
                <a16:creationId xmlns:a16="http://schemas.microsoft.com/office/drawing/2014/main" id="{21E892B4-0FB0-425D-7C43-06BB328A91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D29878-4D45-882F-621F-195E0CE49B04}"/>
              </a:ext>
            </a:extLst>
          </p:cNvPr>
          <p:cNvSpPr>
            <a:spLocks noGrp="1"/>
          </p:cNvSpPr>
          <p:nvPr>
            <p:ph type="sldNum" sz="quarter" idx="12"/>
          </p:nvPr>
        </p:nvSpPr>
        <p:spPr/>
        <p:txBody>
          <a:bodyPr/>
          <a:lstStyle/>
          <a:p>
            <a:fld id="{CF63122C-94FD-45B7-812A-8C690DBDD321}" type="slidenum">
              <a:rPr lang="en-IN" smtClean="0"/>
              <a:t>‹#›</a:t>
            </a:fld>
            <a:endParaRPr lang="en-IN"/>
          </a:p>
        </p:txBody>
      </p:sp>
    </p:spTree>
    <p:extLst>
      <p:ext uri="{BB962C8B-B14F-4D97-AF65-F5344CB8AC3E}">
        <p14:creationId xmlns:p14="http://schemas.microsoft.com/office/powerpoint/2010/main" val="150953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a:ln/>
        </p:spPr>
        <p:txBody>
          <a:bodyPr/>
          <a:lstStyle/>
          <a:p>
            <a:endParaRPr lang="en-IN"/>
          </a:p>
        </p:txBody>
      </p:sp>
      <p:sp>
        <p:nvSpPr>
          <p:cNvPr id="3" name="Shape 1"/>
          <p:cNvSpPr/>
          <p:nvPr/>
        </p:nvSpPr>
        <p:spPr>
          <a:xfrm>
            <a:off x="0" y="0"/>
            <a:ext cx="12192000" cy="6858000"/>
          </a:xfrm>
          <a:prstGeom prst="rect">
            <a:avLst/>
          </a:prstGeom>
          <a:solidFill>
            <a:srgbClr val="FEF5E7"/>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1218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a:ln/>
        </p:spPr>
        <p:txBody>
          <a:bodyPr/>
          <a:lstStyle/>
          <a:p>
            <a:endParaRPr lang="en-IN"/>
          </a:p>
        </p:txBody>
      </p:sp>
      <p:sp>
        <p:nvSpPr>
          <p:cNvPr id="3" name="Shape 1"/>
          <p:cNvSpPr/>
          <p:nvPr/>
        </p:nvSpPr>
        <p:spPr>
          <a:xfrm>
            <a:off x="0" y="0"/>
            <a:ext cx="12192000" cy="6858000"/>
          </a:xfrm>
          <a:prstGeom prst="rect">
            <a:avLst/>
          </a:prstGeom>
          <a:solidFill>
            <a:srgbClr val="FEF5E7"/>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6028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a:ln/>
        </p:spPr>
        <p:txBody>
          <a:bodyPr/>
          <a:lstStyle/>
          <a:p>
            <a:endParaRPr lang="en-IN"/>
          </a:p>
        </p:txBody>
      </p:sp>
      <p:sp>
        <p:nvSpPr>
          <p:cNvPr id="3" name="Shape 1"/>
          <p:cNvSpPr/>
          <p:nvPr/>
        </p:nvSpPr>
        <p:spPr>
          <a:xfrm>
            <a:off x="0" y="0"/>
            <a:ext cx="12192000" cy="6858000"/>
          </a:xfrm>
          <a:prstGeom prst="rect">
            <a:avLst/>
          </a:prstGeom>
          <a:solidFill>
            <a:srgbClr val="FEF5E7"/>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344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a:ln/>
        </p:spPr>
        <p:txBody>
          <a:bodyPr/>
          <a:lstStyle/>
          <a:p>
            <a:endParaRPr lang="en-IN"/>
          </a:p>
        </p:txBody>
      </p:sp>
      <p:sp>
        <p:nvSpPr>
          <p:cNvPr id="3" name="Shape 1"/>
          <p:cNvSpPr/>
          <p:nvPr/>
        </p:nvSpPr>
        <p:spPr>
          <a:xfrm>
            <a:off x="0" y="0"/>
            <a:ext cx="12192000" cy="6858000"/>
          </a:xfrm>
          <a:prstGeom prst="rect">
            <a:avLst/>
          </a:prstGeom>
          <a:solidFill>
            <a:srgbClr val="FEF5E7"/>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4169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7">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18">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universe.roboflow.com/search?q=class%3Aseatbel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github.com/AlbatrossC/Driver-Monitoring-System.git" TargetMode="External"/><Relationship Id="rId4" Type="http://schemas.openxmlformats.org/officeDocument/2006/relationships/hyperlink" Target="https://data.mendeley.com/datasets/mzb4b6dff3/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4"/>
          <a:stretch>
            <a:fillRect/>
          </a:stretch>
        </p:blipFill>
        <p:spPr>
          <a:xfrm>
            <a:off x="-143435" y="0"/>
            <a:ext cx="12192000" cy="6858000"/>
          </a:xfrm>
          <a:prstGeom prst="rect">
            <a:avLst/>
          </a:prstGeom>
        </p:spPr>
      </p:pic>
      <p:sp>
        <p:nvSpPr>
          <p:cNvPr id="5" name="Rectangle: Rounded Corners 4">
            <a:extLst>
              <a:ext uri="{FF2B5EF4-FFF2-40B4-BE49-F238E27FC236}">
                <a16:creationId xmlns:a16="http://schemas.microsoft.com/office/drawing/2014/main" id="{BB9AA95F-56F4-3F03-5804-8F7C6AFCE0BB}"/>
              </a:ext>
            </a:extLst>
          </p:cNvPr>
          <p:cNvSpPr/>
          <p:nvPr/>
        </p:nvSpPr>
        <p:spPr>
          <a:xfrm>
            <a:off x="8687544" y="584200"/>
            <a:ext cx="2110444"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4093474" y="2008766"/>
            <a:ext cx="7280118" cy="1323439"/>
          </a:xfrm>
          <a:prstGeom prst="rect">
            <a:avLst/>
          </a:prstGeom>
          <a:noFill/>
        </p:spPr>
        <p:txBody>
          <a:bodyPr wrap="square" lIns="91440" tIns="45720" rIns="91440" bIns="45720" rtlCol="0" anchor="t">
            <a:spAutoFit/>
          </a:bodyPr>
          <a:lstStyle/>
          <a:p>
            <a:pPr algn="r"/>
            <a:r>
              <a:rPr lang="en-US" sz="4000" b="1" dirty="0">
                <a:solidFill>
                  <a:schemeClr val="bg1"/>
                </a:solidFill>
              </a:rPr>
              <a:t>Multiclass Driver Monitoring System </a:t>
            </a:r>
            <a:endParaRPr lang="en-US" dirty="0">
              <a:solidFill>
                <a:schemeClr val="bg1"/>
              </a:solidFill>
            </a:endParaRPr>
          </a:p>
        </p:txBody>
      </p:sp>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943" y="867733"/>
            <a:ext cx="1263157" cy="410834"/>
          </a:xfrm>
          <a:prstGeom prst="rect">
            <a:avLst/>
          </a:prstGeom>
        </p:spPr>
      </p:pic>
      <p:sp>
        <p:nvSpPr>
          <p:cNvPr id="2" name="TextBox 1">
            <a:extLst>
              <a:ext uri="{FF2B5EF4-FFF2-40B4-BE49-F238E27FC236}">
                <a16:creationId xmlns:a16="http://schemas.microsoft.com/office/drawing/2014/main" id="{7BC3452E-282B-E1CE-1049-3451E4122F16}"/>
              </a:ext>
            </a:extLst>
          </p:cNvPr>
          <p:cNvSpPr txBox="1"/>
          <p:nvPr/>
        </p:nvSpPr>
        <p:spPr>
          <a:xfrm>
            <a:off x="4760259" y="3494967"/>
            <a:ext cx="6347011" cy="2098331"/>
          </a:xfrm>
          <a:prstGeom prst="rect">
            <a:avLst/>
          </a:prstGeom>
          <a:noFill/>
        </p:spPr>
        <p:txBody>
          <a:bodyPr wrap="square" lIns="91440" tIns="45720" rIns="91440" bIns="45720" rtlCol="0" anchor="t">
            <a:spAutoFit/>
          </a:bodyPr>
          <a:lstStyle/>
          <a:p>
            <a:r>
              <a:rPr lang="en-IN" dirty="0">
                <a:solidFill>
                  <a:schemeClr val="bg1"/>
                </a:solidFill>
              </a:rPr>
              <a:t>Leader : Chaitanya Kulkarni</a:t>
            </a:r>
          </a:p>
          <a:p>
            <a:r>
              <a:rPr lang="en-IN" dirty="0">
                <a:solidFill>
                  <a:schemeClr val="bg1"/>
                </a:solidFill>
              </a:rPr>
              <a:t>Soham Jadhav</a:t>
            </a:r>
          </a:p>
          <a:p>
            <a:r>
              <a:rPr lang="en-IN" sz="1850" dirty="0">
                <a:solidFill>
                  <a:schemeClr val="bg1"/>
                </a:solidFill>
              </a:rPr>
              <a:t>Divyanshu Mishra </a:t>
            </a:r>
          </a:p>
          <a:p>
            <a:r>
              <a:rPr lang="en-IN" sz="1850" dirty="0">
                <a:solidFill>
                  <a:schemeClr val="bg1"/>
                </a:solidFill>
              </a:rPr>
              <a:t>Anurag Pawar  </a:t>
            </a:r>
          </a:p>
          <a:p>
            <a:r>
              <a:rPr lang="en-IN" dirty="0">
                <a:solidFill>
                  <a:schemeClr val="bg1"/>
                </a:solidFill>
              </a:rPr>
              <a:t>                                            Mentor Name: Sarthak Narnor                                             </a:t>
            </a:r>
          </a:p>
          <a:p>
            <a:endParaRPr lang="en-IN" dirty="0">
              <a:solidFill>
                <a:schemeClr val="bg1"/>
              </a:solidFill>
            </a:endParaRPr>
          </a:p>
          <a:p>
            <a:r>
              <a:rPr lang="en-IN" dirty="0">
                <a:solidFill>
                  <a:schemeClr val="bg1"/>
                </a:solidFill>
              </a:rPr>
              <a:t>College Name -  PES Modern College of Engineering</a:t>
            </a:r>
          </a:p>
        </p:txBody>
      </p:sp>
    </p:spTree>
    <p:custDataLst>
      <p:tags r:id="rId1"/>
    </p:custDataLst>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514D052-F397-BC36-1052-36D19CF59B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5B80B1-3B59-EA2F-68D8-475020EC920F}"/>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dirty="0">
                <a:solidFill>
                  <a:srgbClr val="213163"/>
                </a:solidFill>
              </a:rPr>
              <a:t>Result/Outcomes</a:t>
            </a:r>
            <a:endParaRPr lang="en-US" dirty="0"/>
          </a:p>
        </p:txBody>
      </p:sp>
      <p:pic>
        <p:nvPicPr>
          <p:cNvPr id="7" name="Picture 6">
            <a:extLst>
              <a:ext uri="{FF2B5EF4-FFF2-40B4-BE49-F238E27FC236}">
                <a16:creationId xmlns:a16="http://schemas.microsoft.com/office/drawing/2014/main" id="{C009D983-71B0-48C0-EB24-FD1969AAFF94}"/>
              </a:ext>
            </a:extLst>
          </p:cNvPr>
          <p:cNvPicPr>
            <a:picLocks noChangeAspect="1"/>
          </p:cNvPicPr>
          <p:nvPr/>
        </p:nvPicPr>
        <p:blipFill>
          <a:blip r:embed="rId3"/>
          <a:stretch>
            <a:fillRect/>
          </a:stretch>
        </p:blipFill>
        <p:spPr>
          <a:xfrm>
            <a:off x="-1" y="2421430"/>
            <a:ext cx="5922086" cy="3172546"/>
          </a:xfrm>
          <a:prstGeom prst="rect">
            <a:avLst/>
          </a:prstGeom>
        </p:spPr>
      </p:pic>
      <p:pic>
        <p:nvPicPr>
          <p:cNvPr id="3" name="Picture 2">
            <a:extLst>
              <a:ext uri="{FF2B5EF4-FFF2-40B4-BE49-F238E27FC236}">
                <a16:creationId xmlns:a16="http://schemas.microsoft.com/office/drawing/2014/main" id="{715611EE-EC7D-FCA1-B96F-7AC111D3A585}"/>
              </a:ext>
            </a:extLst>
          </p:cNvPr>
          <p:cNvPicPr>
            <a:picLocks noChangeAspect="1"/>
          </p:cNvPicPr>
          <p:nvPr/>
        </p:nvPicPr>
        <p:blipFill>
          <a:blip r:embed="rId4"/>
          <a:stretch>
            <a:fillRect/>
          </a:stretch>
        </p:blipFill>
        <p:spPr>
          <a:xfrm>
            <a:off x="5489236" y="2546937"/>
            <a:ext cx="6591060" cy="3047039"/>
          </a:xfrm>
          <a:prstGeom prst="rect">
            <a:avLst/>
          </a:prstGeom>
        </p:spPr>
      </p:pic>
    </p:spTree>
    <p:extLst>
      <p:ext uri="{BB962C8B-B14F-4D97-AF65-F5344CB8AC3E}">
        <p14:creationId xmlns:p14="http://schemas.microsoft.com/office/powerpoint/2010/main" val="4151153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D19869F-96B9-5203-AAF3-45AE6C4BE1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0D9D66-F842-8A54-E13C-54231FFCB3A9}"/>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dirty="0">
                <a:solidFill>
                  <a:srgbClr val="213163"/>
                </a:solidFill>
              </a:rPr>
              <a:t>Future Perspective</a:t>
            </a:r>
            <a:endParaRPr lang="en-US" dirty="0"/>
          </a:p>
        </p:txBody>
      </p:sp>
      <p:sp>
        <p:nvSpPr>
          <p:cNvPr id="3" name="Google Shape;62;g5fab984687_2_0">
            <a:extLst>
              <a:ext uri="{FF2B5EF4-FFF2-40B4-BE49-F238E27FC236}">
                <a16:creationId xmlns:a16="http://schemas.microsoft.com/office/drawing/2014/main" id="{18843596-FC93-CA23-0E46-ECF6CF7E4584}"/>
              </a:ext>
            </a:extLst>
          </p:cNvPr>
          <p:cNvSpPr txBox="1"/>
          <p:nvPr/>
        </p:nvSpPr>
        <p:spPr>
          <a:xfrm>
            <a:off x="378011" y="1624668"/>
            <a:ext cx="5336989"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gn="just">
              <a:buFont typeface="Arial" panose="020B0604020202020204" pitchFamily="34" charset="0"/>
              <a:buChar char="•"/>
            </a:pPr>
            <a:r>
              <a:rPr lang="en-US" sz="1800" dirty="0"/>
              <a:t>Integration of the system with </a:t>
            </a:r>
            <a:r>
              <a:rPr lang="en-US" sz="1800" b="1" dirty="0"/>
              <a:t>real-time video streams</a:t>
            </a:r>
            <a:r>
              <a:rPr lang="en-US" sz="1800" dirty="0"/>
              <a:t> for continuous driver monitoring instead of single-image analysis.</a:t>
            </a:r>
          </a:p>
          <a:p>
            <a:pPr marL="285750" indent="-285750" algn="just">
              <a:buFont typeface="Arial" panose="020B0604020202020204" pitchFamily="34" charset="0"/>
              <a:buChar char="•"/>
            </a:pPr>
            <a:r>
              <a:rPr lang="en-US" sz="1800" dirty="0"/>
              <a:t>Fusion of </a:t>
            </a:r>
            <a:r>
              <a:rPr lang="en-US" sz="1800" b="1" dirty="0"/>
              <a:t>additional sensor data</a:t>
            </a:r>
            <a:r>
              <a:rPr lang="en-US" sz="1800" dirty="0"/>
              <a:t> (steering patterns, speed, vehicle telemetry) with vision-based models.</a:t>
            </a:r>
          </a:p>
          <a:p>
            <a:pPr marL="285750" indent="-285750" algn="just">
              <a:buFont typeface="Arial" panose="020B0604020202020204" pitchFamily="34" charset="0"/>
              <a:buChar char="•"/>
            </a:pPr>
            <a:r>
              <a:rPr lang="en-US" sz="1800" dirty="0"/>
              <a:t>Adaptive </a:t>
            </a:r>
            <a:r>
              <a:rPr lang="en-US" sz="1800" b="1" dirty="0"/>
              <a:t>confidence-weighted model fusion</a:t>
            </a:r>
            <a:r>
              <a:rPr lang="en-US" sz="1800" dirty="0"/>
              <a:t>, where model selection dynamically changes based on driving conditions.</a:t>
            </a:r>
          </a:p>
          <a:p>
            <a:pPr marL="285750" indent="-285750" algn="just">
              <a:buFont typeface="Arial" panose="020B0604020202020204" pitchFamily="34" charset="0"/>
              <a:buChar char="•"/>
            </a:pPr>
            <a:r>
              <a:rPr lang="en-US" sz="1800" dirty="0"/>
              <a:t>Use of </a:t>
            </a:r>
            <a:r>
              <a:rPr lang="en-US" sz="1800" b="1" dirty="0"/>
              <a:t>larger and more diverse datasets</a:t>
            </a:r>
            <a:r>
              <a:rPr lang="en-US" sz="1800" dirty="0"/>
              <a:t> to improve generalization across lighting and camera angles.</a:t>
            </a:r>
          </a:p>
          <a:p>
            <a:pPr marL="285750" indent="-285750" algn="just">
              <a:buFont typeface="Arial" panose="020B0604020202020204" pitchFamily="34" charset="0"/>
              <a:buChar char="•"/>
            </a:pPr>
            <a:r>
              <a:rPr lang="en-US" sz="1800" dirty="0"/>
              <a:t>Incorporation of </a:t>
            </a:r>
            <a:r>
              <a:rPr lang="en-US" sz="1800" b="1" dirty="0"/>
              <a:t>temporal models</a:t>
            </a:r>
            <a:r>
              <a:rPr lang="en-US" sz="1800" dirty="0"/>
              <a:t> (such as LSTM or 3D CNNs) to analyze driver behavior over time.</a:t>
            </a:r>
          </a:p>
          <a:p>
            <a:pPr marL="285750" indent="-285750" algn="just">
              <a:buFont typeface="Arial" panose="020B0604020202020204" pitchFamily="34" charset="0"/>
              <a:buChar char="•"/>
            </a:pPr>
            <a:r>
              <a:rPr lang="en-US" sz="1800" dirty="0"/>
              <a:t>Integration with </a:t>
            </a:r>
            <a:r>
              <a:rPr lang="en-US" sz="1800" b="1" dirty="0"/>
              <a:t>ADAS and alert systems</a:t>
            </a:r>
            <a:r>
              <a:rPr lang="en-US" sz="1800" dirty="0"/>
              <a:t> for real-time driver warnings.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a:p>
            <a:endParaRPr lang="en-US" sz="1800" dirty="0"/>
          </a:p>
        </p:txBody>
      </p:sp>
      <p:pic>
        <p:nvPicPr>
          <p:cNvPr id="6146" name="Picture 2">
            <a:extLst>
              <a:ext uri="{FF2B5EF4-FFF2-40B4-BE49-F238E27FC236}">
                <a16:creationId xmlns:a16="http://schemas.microsoft.com/office/drawing/2014/main" id="{028611CF-DAA2-8067-92A7-C8BBD7623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714499"/>
            <a:ext cx="4953621"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288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2F31CEF-5515-4F5D-1100-281FEB2D19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7B0A38-E51F-FAB3-43A3-E6F66F53FEEB}"/>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a:solidFill>
                  <a:srgbClr val="213163"/>
                </a:solidFill>
              </a:rPr>
              <a:t>Conclusion</a:t>
            </a:r>
            <a:endParaRPr lang="en-US"/>
          </a:p>
        </p:txBody>
      </p:sp>
      <p:sp>
        <p:nvSpPr>
          <p:cNvPr id="3" name="Google Shape;62;g5fab984687_2_0">
            <a:extLst>
              <a:ext uri="{FF2B5EF4-FFF2-40B4-BE49-F238E27FC236}">
                <a16:creationId xmlns:a16="http://schemas.microsoft.com/office/drawing/2014/main" id="{DDBD3052-9A52-773E-E9E1-A4CB184DADCB}"/>
              </a:ext>
            </a:extLst>
          </p:cNvPr>
          <p:cNvSpPr txBox="1"/>
          <p:nvPr/>
        </p:nvSpPr>
        <p:spPr>
          <a:xfrm>
            <a:off x="434733" y="1777068"/>
            <a:ext cx="5813668"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sz="1800" dirty="0"/>
              <a:t>This project demonstrates the effectiveness of deep learning in understanding complex driver behaviors through visual analysis. By employing a </a:t>
            </a:r>
            <a:r>
              <a:rPr lang="en-US" sz="1800" b="1" dirty="0"/>
              <a:t>confidence-based dual-YOLO inference strategy</a:t>
            </a:r>
            <a:r>
              <a:rPr lang="en-US" sz="1800" dirty="0"/>
              <a:t>, the system enhances prediction reliability beyond single-model approaches. The implementation highlights how </a:t>
            </a:r>
            <a:r>
              <a:rPr lang="en-US" sz="1800" b="1" dirty="0"/>
              <a:t>model diversity and decision-level fusion</a:t>
            </a:r>
            <a:r>
              <a:rPr lang="en-US" sz="1800" dirty="0"/>
              <a:t> can improve robustness in real-world scenarios. Additionally, the separate evaluation of a CNN model provides valuable insights into the comparative strengths of classification and detection-based methods, reinforcing the practical relevance of the proposed system.</a:t>
            </a:r>
          </a:p>
        </p:txBody>
      </p:sp>
      <p:pic>
        <p:nvPicPr>
          <p:cNvPr id="5" name="Picture 4">
            <a:extLst>
              <a:ext uri="{FF2B5EF4-FFF2-40B4-BE49-F238E27FC236}">
                <a16:creationId xmlns:a16="http://schemas.microsoft.com/office/drawing/2014/main" id="{47C7122C-F2BA-95B8-A806-08613A92CBF7}"/>
              </a:ext>
            </a:extLst>
          </p:cNvPr>
          <p:cNvPicPr>
            <a:picLocks noChangeAspect="1"/>
          </p:cNvPicPr>
          <p:nvPr/>
        </p:nvPicPr>
        <p:blipFill>
          <a:blip r:embed="rId3"/>
          <a:stretch>
            <a:fillRect/>
          </a:stretch>
        </p:blipFill>
        <p:spPr>
          <a:xfrm>
            <a:off x="7162800" y="1666875"/>
            <a:ext cx="3924300" cy="3924300"/>
          </a:xfrm>
          <a:prstGeom prst="rect">
            <a:avLst/>
          </a:prstGeom>
        </p:spPr>
      </p:pic>
    </p:spTree>
    <p:extLst>
      <p:ext uri="{BB962C8B-B14F-4D97-AF65-F5344CB8AC3E}">
        <p14:creationId xmlns:p14="http://schemas.microsoft.com/office/powerpoint/2010/main" val="15472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2829BA3-9A31-A71B-C280-CDFE42FC99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73D997-AB54-32BA-6624-5B86D21ED035}"/>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dirty="0">
                <a:solidFill>
                  <a:srgbClr val="213163"/>
                </a:solidFill>
              </a:rPr>
              <a:t>References</a:t>
            </a:r>
            <a:endParaRPr lang="en-US" dirty="0"/>
          </a:p>
        </p:txBody>
      </p:sp>
      <p:sp>
        <p:nvSpPr>
          <p:cNvPr id="3" name="Google Shape;62;g5fab984687_2_0">
            <a:extLst>
              <a:ext uri="{FF2B5EF4-FFF2-40B4-BE49-F238E27FC236}">
                <a16:creationId xmlns:a16="http://schemas.microsoft.com/office/drawing/2014/main" id="{2D05E0DB-D952-A0E8-6BEA-9F532CEACF15}"/>
              </a:ext>
            </a:extLst>
          </p:cNvPr>
          <p:cNvSpPr txBox="1"/>
          <p:nvPr/>
        </p:nvSpPr>
        <p:spPr>
          <a:xfrm>
            <a:off x="398873" y="1794997"/>
            <a:ext cx="10914585"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buFont typeface="+mj-lt"/>
              <a:buAutoNum type="arabicPeriod"/>
            </a:pPr>
            <a:r>
              <a:rPr lang="en-IN" sz="1800" b="1" dirty="0"/>
              <a:t>Datasets</a:t>
            </a:r>
          </a:p>
          <a:p>
            <a:r>
              <a:rPr lang="en-IN" sz="1800" dirty="0"/>
              <a:t>     - Kaggle – Multi-Class Driver </a:t>
            </a:r>
            <a:r>
              <a:rPr lang="en-IN" sz="1800" dirty="0" err="1"/>
              <a:t>Behavior</a:t>
            </a:r>
            <a:r>
              <a:rPr lang="en-IN" sz="1800" dirty="0"/>
              <a:t> Image Dataset</a:t>
            </a:r>
          </a:p>
          <a:p>
            <a:r>
              <a:rPr lang="en-IN" sz="1800" dirty="0"/>
              <a:t>     - </a:t>
            </a:r>
            <a:r>
              <a:rPr lang="en-IN" sz="1800" dirty="0" err="1"/>
              <a:t>Roboflow</a:t>
            </a:r>
            <a:r>
              <a:rPr lang="en-IN" sz="1800" dirty="0"/>
              <a:t> - </a:t>
            </a:r>
            <a:r>
              <a:rPr lang="en-IN" sz="1800" dirty="0">
                <a:hlinkClick r:id="rId3"/>
              </a:rPr>
              <a:t>https://universe.roboflow.com/search?q=class%3Aseatbelt</a:t>
            </a:r>
            <a:endParaRPr lang="en-IN" sz="1800" dirty="0"/>
          </a:p>
          <a:p>
            <a:r>
              <a:rPr lang="en-IN" sz="1800" dirty="0"/>
              <a:t>     - Mendeley Data - </a:t>
            </a:r>
            <a:r>
              <a:rPr lang="en-IN" sz="1800" dirty="0">
                <a:hlinkClick r:id="rId4"/>
              </a:rPr>
              <a:t>https://data.mendeley.com/datasets/mzb4b6dff3/1</a:t>
            </a:r>
            <a:endParaRPr lang="en-IN" sz="1800" dirty="0"/>
          </a:p>
          <a:p>
            <a:endParaRPr lang="en-IN" sz="1800" dirty="0"/>
          </a:p>
          <a:p>
            <a:r>
              <a:rPr lang="en-IN" sz="1800" b="1" dirty="0"/>
              <a:t>2. Documentation of Library Used:</a:t>
            </a:r>
          </a:p>
          <a:p>
            <a:r>
              <a:rPr lang="en-IN" sz="1800" b="1" dirty="0"/>
              <a:t>     </a:t>
            </a:r>
            <a:r>
              <a:rPr lang="en-IN" sz="1800" dirty="0"/>
              <a:t>- </a:t>
            </a:r>
            <a:r>
              <a:rPr lang="en-US" sz="1800" b="1" dirty="0"/>
              <a:t>Libraries Used:</a:t>
            </a:r>
            <a:r>
              <a:rPr lang="en-US" sz="1800" dirty="0"/>
              <a:t> TensorFlow, </a:t>
            </a:r>
            <a:r>
              <a:rPr lang="en-US" sz="1800" dirty="0" err="1"/>
              <a:t>Keras</a:t>
            </a:r>
            <a:r>
              <a:rPr lang="en-US" sz="1800" dirty="0"/>
              <a:t>, OpenCV, NumPy, Matplotlib</a:t>
            </a:r>
          </a:p>
          <a:p>
            <a:endParaRPr lang="en-US" sz="1800" dirty="0"/>
          </a:p>
          <a:p>
            <a:r>
              <a:rPr lang="en-US" sz="1800" b="1" dirty="0"/>
              <a:t>3.</a:t>
            </a:r>
            <a:r>
              <a:rPr lang="en-US" b="1" dirty="0"/>
              <a:t> </a:t>
            </a:r>
            <a:r>
              <a:rPr lang="en-US" sz="1800" b="1" dirty="0"/>
              <a:t>Related Research:</a:t>
            </a:r>
          </a:p>
          <a:p>
            <a:pPr lvl="1"/>
            <a:r>
              <a:rPr lang="en-US" sz="1800" dirty="0"/>
              <a:t>     - Distracted Driver Detection (Kaggle Competition)</a:t>
            </a:r>
          </a:p>
          <a:p>
            <a:pPr lvl="1"/>
            <a:r>
              <a:rPr lang="en-US" sz="1800" dirty="0"/>
              <a:t>     - Deep Learning for Autonomous Driving (</a:t>
            </a:r>
            <a:r>
              <a:rPr lang="en-US" sz="1800" dirty="0" err="1"/>
              <a:t>arXiv</a:t>
            </a:r>
            <a:r>
              <a:rPr lang="en-US" sz="1800" dirty="0"/>
              <a:t> papers)</a:t>
            </a:r>
          </a:p>
          <a:p>
            <a:pPr lvl="1"/>
            <a:endParaRPr lang="en-US" sz="1800" dirty="0"/>
          </a:p>
          <a:p>
            <a:pPr lvl="1"/>
            <a:r>
              <a:rPr lang="en-US" sz="1800" b="1" dirty="0"/>
              <a:t>4. GitHub Repository Link</a:t>
            </a:r>
          </a:p>
          <a:p>
            <a:pPr lvl="1"/>
            <a:r>
              <a:rPr lang="en-US" sz="1800" b="1" dirty="0"/>
              <a:t>     </a:t>
            </a:r>
            <a:r>
              <a:rPr lang="en-US" sz="1800" dirty="0"/>
              <a:t>- </a:t>
            </a:r>
            <a:r>
              <a:rPr lang="en-US" sz="1800" dirty="0">
                <a:hlinkClick r:id="rId5"/>
              </a:rPr>
              <a:t>https://github.com/AlbatrossC/Driver-Monitoring-System.git</a:t>
            </a:r>
            <a:endParaRPr lang="en-US" sz="1800" dirty="0"/>
          </a:p>
          <a:p>
            <a:pPr lvl="1"/>
            <a:endParaRPr lang="en-US" sz="1800" dirty="0"/>
          </a:p>
          <a:p>
            <a:pPr lvl="1"/>
            <a:endParaRPr lang="en-US" sz="1800" b="1" dirty="0"/>
          </a:p>
          <a:p>
            <a:endParaRPr lang="en-US" sz="1800" dirty="0"/>
          </a:p>
          <a:p>
            <a:endParaRPr lang="en-IN" sz="1800" b="1" dirty="0"/>
          </a:p>
          <a:p>
            <a:endParaRPr lang="en-IN" sz="1800" dirty="0"/>
          </a:p>
          <a:p>
            <a:endParaRPr lang="en-IN" sz="1800" dirty="0"/>
          </a:p>
          <a:p>
            <a:endParaRPr lang="en-IN" sz="1800" dirty="0"/>
          </a:p>
          <a:p>
            <a:pPr marL="342900" indent="-342900">
              <a:buFont typeface="+mj-lt"/>
              <a:buAutoNum type="arabicPeriod"/>
            </a:pPr>
            <a:endParaRPr lang="en-IN" sz="1800" b="1" dirty="0"/>
          </a:p>
          <a:p>
            <a:endParaRPr lang="en-US" sz="1800" dirty="0"/>
          </a:p>
        </p:txBody>
      </p:sp>
    </p:spTree>
    <p:extLst>
      <p:ext uri="{BB962C8B-B14F-4D97-AF65-F5344CB8AC3E}">
        <p14:creationId xmlns:p14="http://schemas.microsoft.com/office/powerpoint/2010/main" val="322085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2934286"/>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a:solidFill>
                  <a:srgbClr val="213163"/>
                </a:solidFill>
              </a:rPr>
              <a:t>Thank You</a:t>
            </a:r>
            <a:endParaRPr lang="en-US" sz="5000"/>
          </a:p>
        </p:txBody>
      </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82100C0-8C1F-4181-DD75-D87774F4B05D}"/>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5DF1CE7-F465-D81C-97B0-79E3F248092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583006E0-F63C-4BA4-389D-C91A4075610B}"/>
              </a:ext>
            </a:extLst>
          </p:cNvPr>
          <p:cNvSpPr txBox="1">
            <a:spLocks noGrp="1"/>
          </p:cNvSpPr>
          <p:nvPr/>
        </p:nvSpPr>
        <p:spPr>
          <a:xfrm>
            <a:off x="407838" y="873305"/>
            <a:ext cx="5025142" cy="687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00000"/>
              </a:lnSpc>
              <a:spcBef>
                <a:spcPts val="0"/>
              </a:spcBef>
              <a:spcAft>
                <a:spcPts val="0"/>
              </a:spcAft>
              <a:buSzPts val="2800"/>
              <a:buNone/>
            </a:pPr>
            <a:r>
              <a:rPr lang="en-GB" sz="2000" b="1" dirty="0">
                <a:solidFill>
                  <a:srgbClr val="213163"/>
                </a:solidFill>
              </a:rPr>
              <a:t>Project Outline</a:t>
            </a:r>
            <a:endParaRPr lang="en-US" sz="2000" dirty="0"/>
          </a:p>
        </p:txBody>
      </p:sp>
      <p:pic>
        <p:nvPicPr>
          <p:cNvPr id="7" name="Picture 6">
            <a:extLst>
              <a:ext uri="{FF2B5EF4-FFF2-40B4-BE49-F238E27FC236}">
                <a16:creationId xmlns:a16="http://schemas.microsoft.com/office/drawing/2014/main" id="{E14668EA-F609-4C8E-7E33-C8D4F3A311A5}"/>
              </a:ext>
            </a:extLst>
          </p:cNvPr>
          <p:cNvPicPr>
            <a:picLocks noChangeAspect="1"/>
          </p:cNvPicPr>
          <p:nvPr/>
        </p:nvPicPr>
        <p:blipFill>
          <a:blip r:embed="rId3"/>
          <a:stretch>
            <a:fillRect/>
          </a:stretch>
        </p:blipFill>
        <p:spPr>
          <a:xfrm>
            <a:off x="7081265" y="1124611"/>
            <a:ext cx="4602826" cy="4613712"/>
          </a:xfrm>
          <a:prstGeom prst="rect">
            <a:avLst/>
          </a:prstGeom>
        </p:spPr>
      </p:pic>
      <p:sp>
        <p:nvSpPr>
          <p:cNvPr id="8" name="Google Shape;62;g5fab984687_2_0">
            <a:extLst>
              <a:ext uri="{FF2B5EF4-FFF2-40B4-BE49-F238E27FC236}">
                <a16:creationId xmlns:a16="http://schemas.microsoft.com/office/drawing/2014/main" id="{761FE11B-F08F-EA24-6ECA-6D0A1BF1E903}"/>
              </a:ext>
            </a:extLst>
          </p:cNvPr>
          <p:cNvSpPr txBox="1"/>
          <p:nvPr/>
        </p:nvSpPr>
        <p:spPr>
          <a:xfrm>
            <a:off x="407838" y="1715981"/>
            <a:ext cx="5369163" cy="419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82880" indent="-182880">
              <a:lnSpc>
                <a:spcPct val="150000"/>
              </a:lnSpc>
              <a:buFont typeface="Arial" panose="020B0604020202020204" pitchFamily="34" charset="0"/>
              <a:buChar char="•"/>
            </a:pPr>
            <a:r>
              <a:rPr lang="en-US" sz="1600" dirty="0"/>
              <a:t>Problem Statement and Objectives</a:t>
            </a:r>
            <a:endParaRPr lang="en-US" sz="1100" dirty="0"/>
          </a:p>
          <a:p>
            <a:pPr marL="182880" indent="-182880">
              <a:lnSpc>
                <a:spcPct val="150000"/>
              </a:lnSpc>
              <a:buFont typeface="Arial" panose="020B0604020202020204" pitchFamily="34" charset="0"/>
              <a:buChar char="•"/>
            </a:pPr>
            <a:r>
              <a:rPr lang="en-US" sz="1600" dirty="0"/>
              <a:t>Project Overview – Introduction</a:t>
            </a:r>
          </a:p>
          <a:p>
            <a:pPr marL="182880" indent="-182880">
              <a:lnSpc>
                <a:spcPct val="150000"/>
              </a:lnSpc>
              <a:buFont typeface="Arial" panose="020B0604020202020204" pitchFamily="34" charset="0"/>
              <a:buChar char="•"/>
            </a:pPr>
            <a:r>
              <a:rPr lang="en-US" sz="1600" dirty="0"/>
              <a:t>End Users</a:t>
            </a:r>
          </a:p>
          <a:p>
            <a:pPr marL="182880" indent="-182880">
              <a:lnSpc>
                <a:spcPct val="150000"/>
              </a:lnSpc>
              <a:buFont typeface="Arial" panose="020B0604020202020204" pitchFamily="34" charset="0"/>
              <a:buChar char="•"/>
            </a:pPr>
            <a:r>
              <a:rPr lang="en-US" sz="1600" dirty="0"/>
              <a:t>Wow Factor in Project</a:t>
            </a:r>
          </a:p>
          <a:p>
            <a:pPr marL="182880" indent="-182880">
              <a:lnSpc>
                <a:spcPct val="150000"/>
              </a:lnSpc>
              <a:buFont typeface="Arial" panose="020B0604020202020204" pitchFamily="34" charset="0"/>
              <a:buChar char="•"/>
            </a:pPr>
            <a:r>
              <a:rPr lang="en-US" sz="1600" dirty="0"/>
              <a:t>Dataset Description</a:t>
            </a:r>
          </a:p>
          <a:p>
            <a:pPr marL="182880" indent="-182880">
              <a:lnSpc>
                <a:spcPct val="150000"/>
              </a:lnSpc>
              <a:buFont typeface="Arial" panose="020B0604020202020204" pitchFamily="34" charset="0"/>
              <a:buChar char="•"/>
            </a:pPr>
            <a:r>
              <a:rPr lang="en-US" sz="1600" dirty="0"/>
              <a:t>Modelling/Block Diagram/Flow of Project (Flowchart)</a:t>
            </a:r>
          </a:p>
          <a:p>
            <a:pPr marL="182880" indent="-182880">
              <a:lnSpc>
                <a:spcPct val="150000"/>
              </a:lnSpc>
              <a:buFont typeface="Arial" panose="020B0604020202020204" pitchFamily="34" charset="0"/>
              <a:buChar char="•"/>
            </a:pPr>
            <a:r>
              <a:rPr lang="en-US" sz="1600" dirty="0"/>
              <a:t>Result/outcomes</a:t>
            </a:r>
          </a:p>
          <a:p>
            <a:pPr marL="182880" indent="-182880">
              <a:lnSpc>
                <a:spcPct val="150000"/>
              </a:lnSpc>
              <a:buFont typeface="Arial" panose="020B0604020202020204" pitchFamily="34" charset="0"/>
              <a:buChar char="•"/>
            </a:pPr>
            <a:r>
              <a:rPr lang="en-US" sz="1600" dirty="0"/>
              <a:t>Conclusion</a:t>
            </a:r>
          </a:p>
          <a:p>
            <a:pPr marL="182880" indent="-182880">
              <a:lnSpc>
                <a:spcPct val="150000"/>
              </a:lnSpc>
              <a:buFont typeface="Arial" panose="020B0604020202020204" pitchFamily="34" charset="0"/>
              <a:buChar char="•"/>
            </a:pPr>
            <a:r>
              <a:rPr lang="en-US" sz="1600" dirty="0"/>
              <a:t>Future Perspective</a:t>
            </a:r>
          </a:p>
          <a:p>
            <a:pPr marL="182880" indent="-182880">
              <a:lnSpc>
                <a:spcPct val="150000"/>
              </a:lnSpc>
              <a:buFont typeface="Arial" panose="020B0604020202020204" pitchFamily="34" charset="0"/>
              <a:buChar char="•"/>
            </a:pPr>
            <a:r>
              <a:rPr lang="en-US" sz="1600" dirty="0"/>
              <a:t>Reference (Datalink, </a:t>
            </a:r>
            <a:r>
              <a:rPr lang="en-US" sz="1600" dirty="0" err="1"/>
              <a:t>Github</a:t>
            </a:r>
            <a:r>
              <a:rPr lang="en-US" sz="1600" dirty="0"/>
              <a:t>, </a:t>
            </a:r>
            <a:r>
              <a:rPr lang="en-US" sz="1600" dirty="0" err="1"/>
              <a:t>Anyother</a:t>
            </a:r>
            <a:r>
              <a:rPr lang="en-US" sz="1600" dirty="0"/>
              <a:t> websites)</a:t>
            </a:r>
          </a:p>
          <a:p>
            <a:pPr marL="182880" indent="-182880">
              <a:buFont typeface="Arial" panose="020B0604020202020204" pitchFamily="34" charset="0"/>
              <a:buChar char="•"/>
            </a:pPr>
            <a:endParaRPr lang="en-US" sz="1100" dirty="0"/>
          </a:p>
        </p:txBody>
      </p:sp>
    </p:spTree>
    <p:extLst>
      <p:ext uri="{BB962C8B-B14F-4D97-AF65-F5344CB8AC3E}">
        <p14:creationId xmlns:p14="http://schemas.microsoft.com/office/powerpoint/2010/main" val="344266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a:solidFill>
                  <a:srgbClr val="213163"/>
                </a:solidFill>
              </a:rPr>
              <a:t>Problem Statement</a:t>
            </a:r>
            <a:endParaRPr lang="en-US" sz="1850"/>
          </a:p>
        </p:txBody>
      </p:sp>
      <p:sp>
        <p:nvSpPr>
          <p:cNvPr id="3" name="TextBox 2">
            <a:extLst>
              <a:ext uri="{FF2B5EF4-FFF2-40B4-BE49-F238E27FC236}">
                <a16:creationId xmlns:a16="http://schemas.microsoft.com/office/drawing/2014/main" id="{67648C02-5DD0-F503-BC8F-C1F04AE350D0}"/>
              </a:ext>
            </a:extLst>
          </p:cNvPr>
          <p:cNvSpPr txBox="1"/>
          <p:nvPr/>
        </p:nvSpPr>
        <p:spPr>
          <a:xfrm>
            <a:off x="869577" y="1854426"/>
            <a:ext cx="6347011" cy="2098331"/>
          </a:xfrm>
          <a:prstGeom prst="rect">
            <a:avLst/>
          </a:prstGeom>
          <a:noFill/>
        </p:spPr>
        <p:txBody>
          <a:bodyPr wrap="square" lIns="91440" tIns="45720" rIns="91440" bIns="45720" rtlCol="0" anchor="t">
            <a:spAutoFit/>
          </a:bodyPr>
          <a:lstStyle/>
          <a:p>
            <a:r>
              <a:rPr lang="en-IN" dirty="0">
                <a:solidFill>
                  <a:schemeClr val="bg1"/>
                </a:solidFill>
              </a:rPr>
              <a:t>Leader : Chaitanya Kulkarni</a:t>
            </a:r>
          </a:p>
          <a:p>
            <a:r>
              <a:rPr lang="en-IN" dirty="0">
                <a:solidFill>
                  <a:schemeClr val="bg1"/>
                </a:solidFill>
              </a:rPr>
              <a:t>Soham Jadhav</a:t>
            </a:r>
          </a:p>
          <a:p>
            <a:r>
              <a:rPr lang="en-IN" sz="1850" dirty="0">
                <a:solidFill>
                  <a:schemeClr val="bg1"/>
                </a:solidFill>
              </a:rPr>
              <a:t>Divyanshu Mishra </a:t>
            </a:r>
          </a:p>
          <a:p>
            <a:r>
              <a:rPr lang="en-IN" sz="1850" dirty="0">
                <a:solidFill>
                  <a:schemeClr val="bg1"/>
                </a:solidFill>
              </a:rPr>
              <a:t>Anurag Pawar  </a:t>
            </a:r>
          </a:p>
          <a:p>
            <a:r>
              <a:rPr lang="en-IN" dirty="0">
                <a:solidFill>
                  <a:schemeClr val="bg1"/>
                </a:solidFill>
              </a:rPr>
              <a:t>                                                          </a:t>
            </a:r>
          </a:p>
          <a:p>
            <a:endParaRPr lang="en-IN" dirty="0">
              <a:solidFill>
                <a:schemeClr val="bg1"/>
              </a:solidFill>
            </a:endParaRPr>
          </a:p>
          <a:p>
            <a:r>
              <a:rPr lang="en-IN" dirty="0">
                <a:solidFill>
                  <a:schemeClr val="bg1"/>
                </a:solidFill>
              </a:rPr>
              <a:t>College Name -  PES Modern College of Engineering</a:t>
            </a:r>
          </a:p>
        </p:txBody>
      </p:sp>
      <p:sp>
        <p:nvSpPr>
          <p:cNvPr id="4" name="TextBox 3">
            <a:extLst>
              <a:ext uri="{FF2B5EF4-FFF2-40B4-BE49-F238E27FC236}">
                <a16:creationId xmlns:a16="http://schemas.microsoft.com/office/drawing/2014/main" id="{AD2D1D93-0C85-FBB0-5370-3663A42CA009}"/>
              </a:ext>
            </a:extLst>
          </p:cNvPr>
          <p:cNvSpPr txBox="1"/>
          <p:nvPr/>
        </p:nvSpPr>
        <p:spPr>
          <a:xfrm>
            <a:off x="4760259" y="3494967"/>
            <a:ext cx="6347011" cy="2098331"/>
          </a:xfrm>
          <a:prstGeom prst="rect">
            <a:avLst/>
          </a:prstGeom>
          <a:noFill/>
        </p:spPr>
        <p:txBody>
          <a:bodyPr wrap="square" lIns="91440" tIns="45720" rIns="91440" bIns="45720" rtlCol="0" anchor="t">
            <a:spAutoFit/>
          </a:bodyPr>
          <a:lstStyle/>
          <a:p>
            <a:r>
              <a:rPr lang="en-IN" dirty="0">
                <a:solidFill>
                  <a:schemeClr val="bg1"/>
                </a:solidFill>
              </a:rPr>
              <a:t>Leader : Chaitanya Kulkarni</a:t>
            </a:r>
          </a:p>
          <a:p>
            <a:r>
              <a:rPr lang="en-IN" dirty="0">
                <a:solidFill>
                  <a:schemeClr val="bg1"/>
                </a:solidFill>
              </a:rPr>
              <a:t>Soham Jadhav</a:t>
            </a:r>
          </a:p>
          <a:p>
            <a:r>
              <a:rPr lang="en-IN" sz="1850" dirty="0">
                <a:solidFill>
                  <a:schemeClr val="bg1"/>
                </a:solidFill>
              </a:rPr>
              <a:t>Divyanshu Mishra </a:t>
            </a:r>
          </a:p>
          <a:p>
            <a:r>
              <a:rPr lang="en-IN" sz="1850" dirty="0">
                <a:solidFill>
                  <a:schemeClr val="bg1"/>
                </a:solidFill>
              </a:rPr>
              <a:t>Anurag Pawar  </a:t>
            </a:r>
          </a:p>
          <a:p>
            <a:r>
              <a:rPr lang="en-IN" dirty="0">
                <a:solidFill>
                  <a:schemeClr val="bg1"/>
                </a:solidFill>
              </a:rPr>
              <a:t>                                                          </a:t>
            </a:r>
          </a:p>
          <a:p>
            <a:endParaRPr lang="en-IN" dirty="0">
              <a:solidFill>
                <a:schemeClr val="bg1"/>
              </a:solidFill>
            </a:endParaRPr>
          </a:p>
          <a:p>
            <a:r>
              <a:rPr lang="en-IN" dirty="0">
                <a:solidFill>
                  <a:schemeClr val="bg1"/>
                </a:solidFill>
              </a:rPr>
              <a:t>College Name -  PES Modern College of Engineering</a:t>
            </a:r>
          </a:p>
        </p:txBody>
      </p:sp>
      <p:sp>
        <p:nvSpPr>
          <p:cNvPr id="5" name="Google Shape;62;g5fab984687_2_0">
            <a:extLst>
              <a:ext uri="{FF2B5EF4-FFF2-40B4-BE49-F238E27FC236}">
                <a16:creationId xmlns:a16="http://schemas.microsoft.com/office/drawing/2014/main" id="{90707744-14AB-47EF-454E-DCC8163C8F68}"/>
              </a:ext>
            </a:extLst>
          </p:cNvPr>
          <p:cNvSpPr txBox="1"/>
          <p:nvPr/>
        </p:nvSpPr>
        <p:spPr>
          <a:xfrm>
            <a:off x="407838" y="1768103"/>
            <a:ext cx="10914585" cy="459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dirty="0"/>
              <a:t>Unsafe and distracted driving behaviors—particularly mobile phone usage while driving—are major contributors to road accidents globally. Manual monitoring is impractical and reactive, while existing automated systems often fail to distinguish between specific distraction types or require extensive computational resources. There is a critical need for an </a:t>
            </a:r>
            <a:r>
              <a:rPr lang="en-US" sz="1800" b="1" dirty="0"/>
              <a:t>accurate, automated, and scalable system</a:t>
            </a:r>
            <a:r>
              <a:rPr lang="en-US" sz="1800" dirty="0"/>
              <a:t> that can classify multiple driver behaviors in real-time using visual data, enabling timely interventions and enhanced road safety.</a:t>
            </a:r>
          </a:p>
          <a:p>
            <a:endParaRPr lang="en-US" sz="1800" dirty="0"/>
          </a:p>
          <a:p>
            <a:br>
              <a:rPr lang="en-US" sz="1800" dirty="0"/>
            </a:br>
            <a:r>
              <a:rPr lang="en-US" sz="1800" b="1" dirty="0"/>
              <a:t>Scope of the project : </a:t>
            </a:r>
          </a:p>
          <a:p>
            <a:r>
              <a:rPr lang="en-US" sz="1800" dirty="0"/>
              <a:t>To design an automated system to detect driver behavior</a:t>
            </a:r>
          </a:p>
          <a:p>
            <a:r>
              <a:rPr lang="en-US" sz="1800" dirty="0"/>
              <a:t>To classify multiple driver activities using a </a:t>
            </a:r>
            <a:r>
              <a:rPr lang="en-US" sz="1800" dirty="0" err="1"/>
              <a:t>comnination</a:t>
            </a:r>
            <a:r>
              <a:rPr lang="en-US" sz="1800" dirty="0"/>
              <a:t> of </a:t>
            </a:r>
            <a:r>
              <a:rPr lang="en-US" sz="1800" dirty="0" err="1"/>
              <a:t>YoLo</a:t>
            </a:r>
            <a:r>
              <a:rPr lang="en-US" sz="1800" dirty="0"/>
              <a:t> Models </a:t>
            </a:r>
          </a:p>
          <a:p>
            <a:r>
              <a:rPr lang="en-US" sz="1800" dirty="0"/>
              <a:t>To improve road safety by identifying unsafe driving patterns</a:t>
            </a:r>
          </a:p>
          <a:p>
            <a:r>
              <a:rPr lang="en-US" sz="1800" dirty="0"/>
              <a:t>To build a robust and scalable deep learning solution</a:t>
            </a:r>
          </a:p>
          <a:p>
            <a:endParaRPr lang="en-US" sz="1800" dirty="0"/>
          </a:p>
        </p:txBody>
      </p:sp>
    </p:spTree>
    <p:extLst>
      <p:ext uri="{BB962C8B-B14F-4D97-AF65-F5344CB8AC3E}">
        <p14:creationId xmlns:p14="http://schemas.microsoft.com/office/powerpoint/2010/main" val="274604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CFA96E3-C7EB-55DF-2AA8-2936B30AF5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BEBBBA-5CF4-5202-786C-054FC76F51FF}"/>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a:solidFill>
                  <a:srgbClr val="213163"/>
                </a:solidFill>
              </a:rPr>
              <a:t>Project Overview - Introduction</a:t>
            </a:r>
            <a:endParaRPr lang="en-US" sz="1850"/>
          </a:p>
        </p:txBody>
      </p:sp>
      <p:sp>
        <p:nvSpPr>
          <p:cNvPr id="3" name="Google Shape;62;g5fab984687_2_0">
            <a:extLst>
              <a:ext uri="{FF2B5EF4-FFF2-40B4-BE49-F238E27FC236}">
                <a16:creationId xmlns:a16="http://schemas.microsoft.com/office/drawing/2014/main" id="{004E47A3-5F9F-8878-F095-A461EF9B143E}"/>
              </a:ext>
            </a:extLst>
          </p:cNvPr>
          <p:cNvSpPr txBox="1"/>
          <p:nvPr/>
        </p:nvSpPr>
        <p:spPr>
          <a:xfrm>
            <a:off x="407838" y="1777068"/>
            <a:ext cx="10914585"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Tx/>
              <a:buChar char="-"/>
            </a:pPr>
            <a:r>
              <a:rPr lang="en-US" sz="1800" dirty="0"/>
              <a:t>Driver behavior monitoring is an important part of intelligent transportation systems aimed at improving road safety. Many road accidents occur due to driver distractions such as mobile phone usage and improper driving actions. With the advancement of </a:t>
            </a:r>
            <a:r>
              <a:rPr lang="en-US" sz="1800" b="1" dirty="0"/>
              <a:t>deep learning</a:t>
            </a:r>
            <a:r>
              <a:rPr lang="en-US" sz="1800" dirty="0"/>
              <a:t>, automated systems can now analyze driver images to recognize unsafe behaviors.</a:t>
            </a:r>
          </a:p>
          <a:p>
            <a:pPr marL="285750" indent="-285750">
              <a:buFontTx/>
              <a:buChar char="-"/>
            </a:pPr>
            <a:endParaRPr lang="en-US" sz="1800" dirty="0"/>
          </a:p>
          <a:p>
            <a:pPr marL="285750" indent="-285750">
              <a:buFontTx/>
              <a:buChar char="-"/>
            </a:pPr>
            <a:r>
              <a:rPr lang="en-US" sz="1800" dirty="0"/>
              <a:t>This project presents a </a:t>
            </a:r>
            <a:r>
              <a:rPr lang="en-US" sz="1800" b="1" dirty="0"/>
              <a:t>Multi-Class Driver Behavior Monitoring System</a:t>
            </a:r>
            <a:r>
              <a:rPr lang="en-US" sz="1800" dirty="0"/>
              <a:t> designed to automatically recognize and classify different driver activities from images. The main goal is to enhance </a:t>
            </a:r>
            <a:r>
              <a:rPr lang="en-US" sz="1800" b="1" dirty="0"/>
              <a:t>road safety</a:t>
            </a:r>
            <a:r>
              <a:rPr lang="en-US" sz="1800" dirty="0"/>
              <a:t> by detecting unsafe driving behaviors using deep learning.</a:t>
            </a:r>
          </a:p>
          <a:p>
            <a:pPr marL="285750" indent="-285750">
              <a:buFontTx/>
              <a:buChar char="-"/>
            </a:pPr>
            <a:endParaRPr lang="en-US" sz="1800" dirty="0"/>
          </a:p>
          <a:p>
            <a:pPr marL="285750" indent="-285750">
              <a:buFontTx/>
              <a:buChar char="-"/>
            </a:pPr>
            <a:r>
              <a:rPr lang="en-US" sz="1800" dirty="0"/>
              <a:t>The final implementation is based on </a:t>
            </a:r>
            <a:r>
              <a:rPr lang="en-US" sz="1800" b="1" dirty="0"/>
              <a:t>YOLO object detection models</a:t>
            </a:r>
            <a:r>
              <a:rPr lang="en-US" sz="1800" dirty="0"/>
              <a:t>, which are well-suited for real-world scenarios. Additionally, a </a:t>
            </a:r>
            <a:r>
              <a:rPr lang="en-US" sz="1800" b="1" dirty="0"/>
              <a:t>CNN-based classification model</a:t>
            </a:r>
            <a:r>
              <a:rPr lang="en-US" sz="1800" dirty="0"/>
              <a:t> was implemented and evaluated separately for comparative analysis.</a:t>
            </a:r>
          </a:p>
          <a:p>
            <a:pPr marL="285750" indent="-285750">
              <a:buFontTx/>
              <a:buChar char="-"/>
            </a:pPr>
            <a:endParaRPr lang="en-US" sz="1800" dirty="0"/>
          </a:p>
          <a:p>
            <a:r>
              <a:rPr lang="en-US" sz="1800" dirty="0"/>
              <a:t>-  The system processes camera images of drivers and predicts behavior </a:t>
            </a:r>
            <a:r>
              <a:rPr lang="en-US" sz="1800" b="1" dirty="0"/>
              <a:t>Classes</a:t>
            </a:r>
            <a:r>
              <a:rPr lang="en-US" sz="1800" dirty="0"/>
              <a:t> such as:</a:t>
            </a:r>
          </a:p>
          <a:p>
            <a:r>
              <a:rPr lang="en-US" sz="1800" dirty="0"/>
              <a:t>   Safe driving(Seat Belt)</a:t>
            </a:r>
          </a:p>
          <a:p>
            <a:r>
              <a:rPr lang="en-US" sz="1800" dirty="0"/>
              <a:t>   Phone usage</a:t>
            </a:r>
          </a:p>
          <a:p>
            <a:r>
              <a:rPr lang="en-US" sz="1800" dirty="0"/>
              <a:t>   Smoking, Drinking, Drowsiness, Eating and other activities</a:t>
            </a:r>
          </a:p>
          <a:p>
            <a:pPr marL="285750" indent="-285750">
              <a:buFontTx/>
              <a:buChar char="-"/>
            </a:pPr>
            <a:endParaRPr lang="en-US" sz="1800" dirty="0"/>
          </a:p>
        </p:txBody>
      </p:sp>
    </p:spTree>
    <p:extLst>
      <p:ext uri="{BB962C8B-B14F-4D97-AF65-F5344CB8AC3E}">
        <p14:creationId xmlns:p14="http://schemas.microsoft.com/office/powerpoint/2010/main" val="4094747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2ED5FB8-425A-4665-42F5-5CC706CCA9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B9B8291-8A2E-40AC-9C88-A70F47D7B60C}"/>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a:solidFill>
                  <a:srgbClr val="213163"/>
                </a:solidFill>
              </a:rPr>
              <a:t>End Users</a:t>
            </a:r>
            <a:endParaRPr lang="en-US"/>
          </a:p>
        </p:txBody>
      </p:sp>
      <p:sp>
        <p:nvSpPr>
          <p:cNvPr id="3" name="Google Shape;62;g5fab984687_2_0">
            <a:extLst>
              <a:ext uri="{FF2B5EF4-FFF2-40B4-BE49-F238E27FC236}">
                <a16:creationId xmlns:a16="http://schemas.microsoft.com/office/drawing/2014/main" id="{2244F4B9-BBD0-7229-569A-8A976A8E30B6}"/>
              </a:ext>
            </a:extLst>
          </p:cNvPr>
          <p:cNvSpPr txBox="1"/>
          <p:nvPr/>
        </p:nvSpPr>
        <p:spPr>
          <a:xfrm>
            <a:off x="407838" y="1786033"/>
            <a:ext cx="7278837"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800" b="1" dirty="0"/>
              <a:t>Stakeholders:</a:t>
            </a:r>
          </a:p>
          <a:p>
            <a:endParaRPr lang="en-IN" sz="1800" b="1" dirty="0"/>
          </a:p>
          <a:p>
            <a:r>
              <a:rPr lang="en-US" sz="1600" b="1" dirty="0"/>
              <a:t>1. Automobile Manufacturers (Advanced Driver Assistance Systems – ADAS)</a:t>
            </a:r>
          </a:p>
          <a:p>
            <a:r>
              <a:rPr lang="en-US" sz="1600" b="1" dirty="0"/>
              <a:t>      </a:t>
            </a:r>
            <a:r>
              <a:rPr lang="en-US" sz="1600" dirty="0"/>
              <a:t> - Can integrate the system into ADAS to </a:t>
            </a:r>
            <a:r>
              <a:rPr lang="en-US" sz="1600" b="1" dirty="0"/>
              <a:t>enhance in-vehicle safety</a:t>
            </a:r>
          </a:p>
          <a:p>
            <a:r>
              <a:rPr lang="en-US" sz="1600" b="1" dirty="0"/>
              <a:t>       </a:t>
            </a:r>
            <a:r>
              <a:rPr lang="en-US" sz="1600" dirty="0"/>
              <a:t>-</a:t>
            </a:r>
            <a:r>
              <a:rPr lang="en-US" sz="1600" b="1" dirty="0"/>
              <a:t> </a:t>
            </a:r>
            <a:r>
              <a:rPr lang="en-US" sz="1600" dirty="0"/>
              <a:t>Helps in detecting driver distraction and fatigue in real time</a:t>
            </a:r>
          </a:p>
          <a:p>
            <a:pPr marL="285750" indent="-285750">
              <a:buFont typeface="Arial" panose="020B0604020202020204" pitchFamily="34" charset="0"/>
              <a:buChar char="•"/>
            </a:pPr>
            <a:endParaRPr lang="en-US" sz="1600" dirty="0"/>
          </a:p>
          <a:p>
            <a:r>
              <a:rPr lang="en-US" sz="1600" b="1" dirty="0"/>
              <a:t>2. Traffic Safety Authorities</a:t>
            </a:r>
          </a:p>
          <a:p>
            <a:r>
              <a:rPr lang="en-US" sz="1600" dirty="0"/>
              <a:t>      - Supports </a:t>
            </a:r>
            <a:r>
              <a:rPr lang="en-US" sz="1600" b="1" dirty="0"/>
              <a:t>automated detection</a:t>
            </a:r>
            <a:r>
              <a:rPr lang="en-US" sz="1600" dirty="0"/>
              <a:t> of unsafe driving behaviors</a:t>
            </a:r>
          </a:p>
          <a:p>
            <a:r>
              <a:rPr lang="en-US" sz="1600" dirty="0"/>
              <a:t>      - Reduces reliance on manual surveillance and enforcement</a:t>
            </a:r>
          </a:p>
          <a:p>
            <a:endParaRPr lang="en-US" sz="1600" dirty="0"/>
          </a:p>
          <a:p>
            <a:r>
              <a:rPr lang="en-US" sz="1600" b="1" dirty="0"/>
              <a:t>3. Insurance Companies</a:t>
            </a:r>
          </a:p>
          <a:p>
            <a:r>
              <a:rPr lang="en-US" sz="1600" dirty="0"/>
              <a:t>      - Enables </a:t>
            </a:r>
            <a:r>
              <a:rPr lang="en-US" sz="1600" b="1" dirty="0"/>
              <a:t>behavior-based risk assessment</a:t>
            </a:r>
            <a:r>
              <a:rPr lang="en-US" sz="1600" dirty="0"/>
              <a:t> of drivers</a:t>
            </a:r>
          </a:p>
          <a:p>
            <a:r>
              <a:rPr lang="en-US" sz="1600" dirty="0"/>
              <a:t>      - Helps in designing dynamic and fair insurance premium models</a:t>
            </a:r>
          </a:p>
          <a:p>
            <a:endParaRPr lang="en-US" sz="1600" dirty="0"/>
          </a:p>
          <a:p>
            <a:r>
              <a:rPr lang="en-US" sz="1600" b="1" dirty="0"/>
              <a:t>4. Smart Vehicle and Transportation System Developers</a:t>
            </a:r>
          </a:p>
          <a:p>
            <a:r>
              <a:rPr lang="en-US" sz="1600" dirty="0"/>
              <a:t>     - Can be used as a core module in </a:t>
            </a:r>
            <a:r>
              <a:rPr lang="en-US" sz="1600" b="1" dirty="0"/>
              <a:t>intelligent and connected vehicles</a:t>
            </a:r>
            <a:endParaRPr lang="en-US" sz="1600" dirty="0"/>
          </a:p>
          <a:p>
            <a:r>
              <a:rPr lang="en-US" sz="1600" dirty="0"/>
              <a:t>     - Supports integration with smart mobility and transportation platforms</a:t>
            </a:r>
          </a:p>
          <a:p>
            <a:endParaRPr lang="en-US" dirty="0"/>
          </a:p>
          <a:p>
            <a:endParaRPr lang="en-US" dirty="0"/>
          </a:p>
          <a:p>
            <a:endParaRPr lang="en-US" dirty="0"/>
          </a:p>
          <a:p>
            <a:pPr lvl="1"/>
            <a:endParaRPr lang="en-US" sz="1800" dirty="0"/>
          </a:p>
        </p:txBody>
      </p:sp>
      <p:pic>
        <p:nvPicPr>
          <p:cNvPr id="3074" name="Picture 2">
            <a:extLst>
              <a:ext uri="{FF2B5EF4-FFF2-40B4-BE49-F238E27FC236}">
                <a16:creationId xmlns:a16="http://schemas.microsoft.com/office/drawing/2014/main" id="{07A8D756-4732-2206-CCAF-975887C1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25" y="1609578"/>
            <a:ext cx="4009370" cy="430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4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3201705-0A2B-4BCF-297B-D9722E1CC7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5BFC9B-AE6E-0231-F153-9FA6A53336DE}"/>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a:solidFill>
                  <a:srgbClr val="213163"/>
                </a:solidFill>
              </a:rPr>
              <a:t>Wow Factors in Project</a:t>
            </a:r>
            <a:endParaRPr lang="en-US"/>
          </a:p>
        </p:txBody>
      </p:sp>
      <p:sp>
        <p:nvSpPr>
          <p:cNvPr id="5" name="Google Shape;62;g5fab984687_2_0">
            <a:extLst>
              <a:ext uri="{FF2B5EF4-FFF2-40B4-BE49-F238E27FC236}">
                <a16:creationId xmlns:a16="http://schemas.microsoft.com/office/drawing/2014/main" id="{6AA6539D-86D0-C4CE-D4E9-2297F24C408F}"/>
              </a:ext>
            </a:extLst>
          </p:cNvPr>
          <p:cNvSpPr txBox="1"/>
          <p:nvPr/>
        </p:nvSpPr>
        <p:spPr>
          <a:xfrm>
            <a:off x="407838" y="1768103"/>
            <a:ext cx="10914585" cy="48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t>Key Highlights</a:t>
            </a:r>
          </a:p>
          <a:p>
            <a:endParaRPr lang="en-US" sz="1800" b="1" dirty="0"/>
          </a:p>
          <a:p>
            <a:pPr marL="285750" indent="-285750">
              <a:buFont typeface="Arial" panose="020B0604020202020204" pitchFamily="34" charset="0"/>
              <a:buChar char="•"/>
            </a:pPr>
            <a:r>
              <a:rPr lang="en-US" sz="1800" dirty="0"/>
              <a:t>Use of </a:t>
            </a:r>
            <a:r>
              <a:rPr lang="en-US" sz="1800" b="1" dirty="0"/>
              <a:t>two YOLO models</a:t>
            </a:r>
            <a:r>
              <a:rPr lang="en-US" sz="1800" dirty="0"/>
              <a:t> running in parallel</a:t>
            </a:r>
          </a:p>
          <a:p>
            <a:pPr marL="285750" indent="-285750">
              <a:buFont typeface="Arial" panose="020B0604020202020204" pitchFamily="34" charset="0"/>
              <a:buChar char="•"/>
            </a:pPr>
            <a:r>
              <a:rPr lang="en-US" sz="1800" dirty="0"/>
              <a:t>Confidence-based selection of predictions</a:t>
            </a:r>
          </a:p>
          <a:p>
            <a:pPr marL="285750" indent="-285750">
              <a:buFont typeface="Arial" panose="020B0604020202020204" pitchFamily="34" charset="0"/>
              <a:buChar char="•"/>
            </a:pPr>
            <a:r>
              <a:rPr lang="en-US" sz="1800" dirty="0"/>
              <a:t>Robust handling of real-world images</a:t>
            </a:r>
          </a:p>
          <a:p>
            <a:pPr marL="285750" indent="-285750">
              <a:buFont typeface="Arial" panose="020B0604020202020204" pitchFamily="34" charset="0"/>
              <a:buChar char="•"/>
            </a:pPr>
            <a:r>
              <a:rPr lang="en-US" sz="1800" dirty="0"/>
              <a:t>CNN model implemented as an additional experiment</a:t>
            </a:r>
          </a:p>
          <a:p>
            <a:pPr marL="285750" indent="-285750">
              <a:buFont typeface="Arial" panose="020B0604020202020204" pitchFamily="34" charset="0"/>
              <a:buChar char="•"/>
            </a:pPr>
            <a:r>
              <a:rPr lang="en-US" sz="1800" dirty="0"/>
              <a:t>Modular and scalable system design</a:t>
            </a:r>
          </a:p>
          <a:p>
            <a:pPr marL="285750" indent="-285750">
              <a:buFont typeface="Arial" panose="020B0604020202020204" pitchFamily="34" charset="0"/>
              <a:buChar char="•"/>
            </a:pPr>
            <a:endParaRPr lang="en-US" sz="1800" dirty="0"/>
          </a:p>
          <a:p>
            <a:r>
              <a:rPr lang="en-US" sz="1800" b="1" dirty="0"/>
              <a:t>Why It’s Unique</a:t>
            </a:r>
          </a:p>
          <a:p>
            <a:endParaRPr lang="en-US" sz="1800" b="1" dirty="0"/>
          </a:p>
          <a:p>
            <a:pPr marL="285750" indent="-285750">
              <a:buFont typeface="Arial" panose="020B0604020202020204" pitchFamily="34" charset="0"/>
              <a:buChar char="•"/>
            </a:pPr>
            <a:r>
              <a:rPr lang="en-US" sz="1800" dirty="0"/>
              <a:t>Higher reliability through model comparison</a:t>
            </a:r>
          </a:p>
          <a:p>
            <a:pPr marL="285750" indent="-285750">
              <a:buFont typeface="Arial" panose="020B0604020202020204" pitchFamily="34" charset="0"/>
              <a:buChar char="•"/>
            </a:pPr>
            <a:r>
              <a:rPr lang="en-US" sz="1800" dirty="0"/>
              <a:t>Realistic AI-based monitoring system</a:t>
            </a:r>
          </a:p>
          <a:p>
            <a:pPr marL="285750" indent="-285750">
              <a:buFont typeface="Arial" panose="020B0604020202020204" pitchFamily="34" charset="0"/>
              <a:buChar char="•"/>
            </a:pPr>
            <a:r>
              <a:rPr lang="en-US" sz="1800" dirty="0"/>
              <a:t>Industry-relevant approach</a:t>
            </a:r>
          </a:p>
          <a:p>
            <a:pPr marL="285750" lvl="1" indent="-285750">
              <a:buFontTx/>
              <a:buChar char="-"/>
            </a:pPr>
            <a:endParaRPr lang="en-US" sz="1800" dirty="0"/>
          </a:p>
        </p:txBody>
      </p:sp>
      <p:pic>
        <p:nvPicPr>
          <p:cNvPr id="4098" name="Picture 2">
            <a:extLst>
              <a:ext uri="{FF2B5EF4-FFF2-40B4-BE49-F238E27FC236}">
                <a16:creationId xmlns:a16="http://schemas.microsoft.com/office/drawing/2014/main" id="{8DFF192E-5BD8-7621-F56F-9F8096B8B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1952625"/>
            <a:ext cx="5201677"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26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D10007B-7525-B2AC-BC45-0B1252ABF17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F31DC90-4D93-1061-C855-9CB7C8F7D557}"/>
              </a:ext>
            </a:extLst>
          </p:cNvPr>
          <p:cNvSpPr txBox="1"/>
          <p:nvPr/>
        </p:nvSpPr>
        <p:spPr>
          <a:xfrm>
            <a:off x="398874" y="1057649"/>
            <a:ext cx="6100482" cy="400110"/>
          </a:xfrm>
          <a:prstGeom prst="rect">
            <a:avLst/>
          </a:prstGeom>
          <a:noFill/>
        </p:spPr>
        <p:txBody>
          <a:bodyPr wrap="square">
            <a:spAutoFit/>
          </a:bodyPr>
          <a:lstStyle/>
          <a:p>
            <a:r>
              <a:rPr lang="en-US" sz="2000" b="1" dirty="0">
                <a:solidFill>
                  <a:srgbClr val="213163"/>
                </a:solidFill>
              </a:rPr>
              <a:t>D</a:t>
            </a:r>
            <a:r>
              <a:rPr lang="en-IN" sz="2000" b="1" dirty="0">
                <a:solidFill>
                  <a:srgbClr val="213163"/>
                </a:solidFill>
              </a:rPr>
              <a:t>ataset Description</a:t>
            </a:r>
          </a:p>
        </p:txBody>
      </p:sp>
      <p:sp>
        <p:nvSpPr>
          <p:cNvPr id="7" name="TextBox 6">
            <a:extLst>
              <a:ext uri="{FF2B5EF4-FFF2-40B4-BE49-F238E27FC236}">
                <a16:creationId xmlns:a16="http://schemas.microsoft.com/office/drawing/2014/main" id="{4D97BAEC-66EF-A5F3-67CE-CCA134EDA376}"/>
              </a:ext>
            </a:extLst>
          </p:cNvPr>
          <p:cNvSpPr txBox="1"/>
          <p:nvPr/>
        </p:nvSpPr>
        <p:spPr>
          <a:xfrm>
            <a:off x="300472" y="1596152"/>
            <a:ext cx="11591055" cy="4801314"/>
          </a:xfrm>
          <a:prstGeom prst="rect">
            <a:avLst/>
          </a:prstGeom>
          <a:noFill/>
        </p:spPr>
        <p:txBody>
          <a:bodyPr wrap="square">
            <a:spAutoFit/>
          </a:bodyPr>
          <a:lstStyle/>
          <a:p>
            <a:pPr marL="285750" indent="-285750">
              <a:buFont typeface="Arial" panose="020B0604020202020204" pitchFamily="34" charset="0"/>
              <a:buChar char="•"/>
            </a:pPr>
            <a:r>
              <a:rPr lang="en-US" sz="1800" dirty="0"/>
              <a:t>The dataset used in this project is collected from </a:t>
            </a:r>
            <a:r>
              <a:rPr lang="en-US" sz="1800" b="1" dirty="0"/>
              <a:t>publicly available sources including Kaggle and Roboflow</a:t>
            </a:r>
            <a:r>
              <a:rPr lang="en-US" sz="1800" dirty="0"/>
              <a:t>.</a:t>
            </a:r>
          </a:p>
          <a:p>
            <a:pPr marL="285750" indent="-285750">
              <a:buFont typeface="Arial" panose="020B0604020202020204" pitchFamily="34" charset="0"/>
              <a:buChar char="•"/>
            </a:pPr>
            <a:r>
              <a:rPr lang="en-US" sz="1800" dirty="0"/>
              <a:t>It consists of </a:t>
            </a:r>
            <a:r>
              <a:rPr lang="en-US" sz="1800" b="1" dirty="0"/>
              <a:t>more than 7,000+ labeled driver images</a:t>
            </a:r>
            <a:r>
              <a:rPr lang="en-US" sz="1800" dirty="0"/>
              <a:t> covering multiple driving behaviors.</a:t>
            </a:r>
            <a:endParaRPr lang="en-IN" sz="1800" dirty="0"/>
          </a:p>
          <a:p>
            <a:pPr marL="285750" indent="-285750">
              <a:buFont typeface="Arial" panose="020B0604020202020204" pitchFamily="34" charset="0"/>
              <a:buChar char="•"/>
            </a:pPr>
            <a:r>
              <a:rPr lang="en-US" sz="1800" dirty="0"/>
              <a:t>The dataset includes classes such as </a:t>
            </a:r>
          </a:p>
          <a:p>
            <a:r>
              <a:rPr lang="en-US" sz="1800" dirty="0"/>
              <a:t>     - Smoking</a:t>
            </a:r>
          </a:p>
          <a:p>
            <a:r>
              <a:rPr lang="en-US" sz="1800" dirty="0"/>
              <a:t>     - Seatbelt</a:t>
            </a:r>
          </a:p>
          <a:p>
            <a:r>
              <a:rPr lang="en-US" sz="1800" dirty="0"/>
              <a:t>     - Phone Usage (Texting, Calling)</a:t>
            </a:r>
          </a:p>
          <a:p>
            <a:r>
              <a:rPr lang="en-US" sz="1800" dirty="0"/>
              <a:t>     - Drinking</a:t>
            </a:r>
          </a:p>
          <a:p>
            <a:r>
              <a:rPr lang="en-US" sz="1800" dirty="0"/>
              <a:t>     - Eating</a:t>
            </a:r>
          </a:p>
          <a:p>
            <a:r>
              <a:rPr lang="en-US" sz="1800" dirty="0"/>
              <a:t>     - Drowsy</a:t>
            </a:r>
          </a:p>
          <a:p>
            <a:pPr marL="285750" indent="-285750">
              <a:buFont typeface="Arial" panose="020B0604020202020204" pitchFamily="34" charset="0"/>
              <a:buChar char="•"/>
            </a:pPr>
            <a:endParaRPr lang="en-US" sz="1800" b="1" dirty="0"/>
          </a:p>
          <a:p>
            <a:endParaRPr lang="en-US" sz="1800" b="1" dirty="0"/>
          </a:p>
          <a:p>
            <a:pPr marL="285750" indent="-285750">
              <a:buFont typeface="Arial" panose="020B0604020202020204" pitchFamily="34" charset="0"/>
              <a:buChar char="•"/>
            </a:pPr>
            <a:r>
              <a:rPr lang="en-US" sz="1800" dirty="0"/>
              <a:t>Images represent </a:t>
            </a:r>
            <a:r>
              <a:rPr lang="en-US" sz="1800" b="1" dirty="0"/>
              <a:t>real-world driving conditions</a:t>
            </a:r>
            <a:r>
              <a:rPr lang="en-US" sz="1800" dirty="0"/>
              <a:t>, with variations in lighting, camera angles, and driver postures.</a:t>
            </a:r>
          </a:p>
          <a:p>
            <a:pPr marL="285750" indent="-285750">
              <a:buFont typeface="Arial" panose="020B0604020202020204" pitchFamily="34" charset="0"/>
              <a:buChar char="•"/>
            </a:pPr>
            <a:r>
              <a:rPr lang="en-US" sz="1800" dirty="0"/>
              <a:t>The data is organized and annotated in </a:t>
            </a:r>
            <a:r>
              <a:rPr lang="en-US" sz="1800" b="1" dirty="0"/>
              <a:t>YOLO format</a:t>
            </a:r>
            <a:r>
              <a:rPr lang="en-US" sz="1800" dirty="0"/>
              <a:t>, enabling efficient training and evaluation of object detection models.</a:t>
            </a: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899C477F-D4EE-F70C-A378-47D3B0CB2022}"/>
              </a:ext>
            </a:extLst>
          </p:cNvPr>
          <p:cNvPicPr>
            <a:picLocks noChangeAspect="1"/>
          </p:cNvPicPr>
          <p:nvPr/>
        </p:nvPicPr>
        <p:blipFill>
          <a:blip r:embed="rId3"/>
          <a:stretch>
            <a:fillRect/>
          </a:stretch>
        </p:blipFill>
        <p:spPr>
          <a:xfrm>
            <a:off x="5653088" y="2695375"/>
            <a:ext cx="5212635" cy="1962349"/>
          </a:xfrm>
          <a:prstGeom prst="rect">
            <a:avLst/>
          </a:prstGeom>
        </p:spPr>
      </p:pic>
    </p:spTree>
    <p:extLst>
      <p:ext uri="{BB962C8B-B14F-4D97-AF65-F5344CB8AC3E}">
        <p14:creationId xmlns:p14="http://schemas.microsoft.com/office/powerpoint/2010/main" val="79724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DA83078-77BF-8732-F35D-B5E0418E30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43A1D2-BA94-C28C-CC33-20F2A8CBF8E6}"/>
              </a:ext>
            </a:extLst>
          </p:cNvPr>
          <p:cNvSpPr txBox="1"/>
          <p:nvPr/>
        </p:nvSpPr>
        <p:spPr>
          <a:xfrm>
            <a:off x="191909" y="1075994"/>
            <a:ext cx="5904091" cy="400110"/>
          </a:xfrm>
          <a:prstGeom prst="rect">
            <a:avLst/>
          </a:prstGeom>
          <a:noFill/>
        </p:spPr>
        <p:txBody>
          <a:bodyPr wrap="square" lIns="91440" tIns="45720" rIns="91440" bIns="45720" anchor="t">
            <a:spAutoFit/>
          </a:bodyPr>
          <a:lstStyle/>
          <a:p>
            <a:r>
              <a:rPr lang="en-IN" sz="2000" b="1">
                <a:solidFill>
                  <a:srgbClr val="213163"/>
                </a:solidFill>
              </a:rPr>
              <a:t>Modelling/Block Diagram/Flow of Project</a:t>
            </a:r>
            <a:endParaRPr lang="en-US"/>
          </a:p>
        </p:txBody>
      </p:sp>
      <p:pic>
        <p:nvPicPr>
          <p:cNvPr id="6" name="Picture 5">
            <a:extLst>
              <a:ext uri="{FF2B5EF4-FFF2-40B4-BE49-F238E27FC236}">
                <a16:creationId xmlns:a16="http://schemas.microsoft.com/office/drawing/2014/main" id="{E28C007B-AF22-0F70-33AB-B82BC5E6A95D}"/>
              </a:ext>
            </a:extLst>
          </p:cNvPr>
          <p:cNvPicPr>
            <a:picLocks noChangeAspect="1"/>
          </p:cNvPicPr>
          <p:nvPr/>
        </p:nvPicPr>
        <p:blipFill>
          <a:blip r:embed="rId3"/>
          <a:stretch>
            <a:fillRect/>
          </a:stretch>
        </p:blipFill>
        <p:spPr>
          <a:xfrm>
            <a:off x="191909" y="2002188"/>
            <a:ext cx="11926964" cy="4305901"/>
          </a:xfrm>
          <a:prstGeom prst="rect">
            <a:avLst/>
          </a:prstGeom>
        </p:spPr>
      </p:pic>
    </p:spTree>
    <p:extLst>
      <p:ext uri="{BB962C8B-B14F-4D97-AF65-F5344CB8AC3E}">
        <p14:creationId xmlns:p14="http://schemas.microsoft.com/office/powerpoint/2010/main" val="124741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99CD92D-A575-8307-4352-F0BA81EB27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FF50A4-5ED8-3FB1-7BC6-C928C539FDC4}"/>
              </a:ext>
            </a:extLst>
          </p:cNvPr>
          <p:cNvSpPr txBox="1"/>
          <p:nvPr/>
        </p:nvSpPr>
        <p:spPr>
          <a:xfrm>
            <a:off x="202071" y="972537"/>
            <a:ext cx="5904091" cy="400110"/>
          </a:xfrm>
          <a:prstGeom prst="rect">
            <a:avLst/>
          </a:prstGeom>
          <a:noFill/>
        </p:spPr>
        <p:txBody>
          <a:bodyPr wrap="square" lIns="91440" tIns="45720" rIns="91440" bIns="45720" anchor="t">
            <a:spAutoFit/>
          </a:bodyPr>
          <a:lstStyle/>
          <a:p>
            <a:r>
              <a:rPr lang="en-IN" sz="2000" b="1" dirty="0">
                <a:solidFill>
                  <a:srgbClr val="213163"/>
                </a:solidFill>
              </a:rPr>
              <a:t>Technology Stack</a:t>
            </a:r>
          </a:p>
        </p:txBody>
      </p:sp>
      <p:sp>
        <p:nvSpPr>
          <p:cNvPr id="3" name="Google Shape;62;g5fab984687_2_0">
            <a:extLst>
              <a:ext uri="{FF2B5EF4-FFF2-40B4-BE49-F238E27FC236}">
                <a16:creationId xmlns:a16="http://schemas.microsoft.com/office/drawing/2014/main" id="{DD2548F2-05DC-6493-A276-C1F1DC70CA15}"/>
              </a:ext>
            </a:extLst>
          </p:cNvPr>
          <p:cNvSpPr txBox="1"/>
          <p:nvPr/>
        </p:nvSpPr>
        <p:spPr>
          <a:xfrm>
            <a:off x="360774" y="1326069"/>
            <a:ext cx="10914585" cy="2149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 typeface="Arial" panose="020B0604020202020204" pitchFamily="34" charset="0"/>
              <a:buChar char="•"/>
            </a:pPr>
            <a:r>
              <a:rPr lang="en-IN" sz="1800" b="1" dirty="0"/>
              <a:t>Programming Language:</a:t>
            </a:r>
            <a:r>
              <a:rPr lang="en-IN" sz="1800" dirty="0"/>
              <a:t> Python</a:t>
            </a:r>
          </a:p>
          <a:p>
            <a:pPr marL="285750" indent="-285750">
              <a:buFont typeface="Arial" panose="020B0604020202020204" pitchFamily="34" charset="0"/>
              <a:buChar char="•"/>
            </a:pPr>
            <a:r>
              <a:rPr lang="en-IN" sz="1800" b="1" dirty="0"/>
              <a:t>Deep Learning Models:</a:t>
            </a:r>
            <a:r>
              <a:rPr lang="en-IN" sz="1800" dirty="0"/>
              <a:t> YOLO (Object Detection), CNN (Image Classification – experimental)</a:t>
            </a:r>
          </a:p>
          <a:p>
            <a:pPr marL="285750" indent="-285750">
              <a:buFont typeface="Arial" panose="020B0604020202020204" pitchFamily="34" charset="0"/>
              <a:buChar char="•"/>
            </a:pPr>
            <a:r>
              <a:rPr lang="en-IN" sz="1800" b="1" dirty="0"/>
              <a:t>Frameworks &amp; Libraries:</a:t>
            </a:r>
            <a:r>
              <a:rPr lang="en-IN" sz="1800" dirty="0"/>
              <a:t> TensorFlow, </a:t>
            </a:r>
            <a:r>
              <a:rPr lang="en-IN" sz="1800" dirty="0" err="1"/>
              <a:t>Keras</a:t>
            </a:r>
            <a:r>
              <a:rPr lang="en-IN" sz="1800" dirty="0"/>
              <a:t>, OpenCV, NumPy, </a:t>
            </a:r>
            <a:r>
              <a:rPr lang="en-IN" sz="1800" dirty="0" err="1"/>
              <a:t>Ultralytics</a:t>
            </a:r>
            <a:endParaRPr lang="en-IN" sz="1800" dirty="0"/>
          </a:p>
          <a:p>
            <a:pPr marL="285750" indent="-285750">
              <a:buFont typeface="Arial" panose="020B0604020202020204" pitchFamily="34" charset="0"/>
              <a:buChar char="•"/>
            </a:pPr>
            <a:r>
              <a:rPr lang="en-IN" sz="1800" b="1" dirty="0"/>
              <a:t>Model Development Environment:</a:t>
            </a:r>
            <a:r>
              <a:rPr lang="en-IN" sz="1800" dirty="0"/>
              <a:t> Google </a:t>
            </a:r>
            <a:r>
              <a:rPr lang="en-IN" sz="1800" dirty="0" err="1"/>
              <a:t>Colab</a:t>
            </a:r>
            <a:endParaRPr lang="en-IN" sz="1800" dirty="0"/>
          </a:p>
          <a:p>
            <a:pPr marL="285750" indent="-285750">
              <a:buFont typeface="Arial" panose="020B0604020202020204" pitchFamily="34" charset="0"/>
              <a:buChar char="•"/>
            </a:pPr>
            <a:r>
              <a:rPr lang="en-IN" sz="1800" b="1" dirty="0"/>
              <a:t>Dataset Source:</a:t>
            </a:r>
            <a:r>
              <a:rPr lang="en-IN" sz="1800" dirty="0"/>
              <a:t> Kaggle (Multi-Class Driver </a:t>
            </a:r>
            <a:r>
              <a:rPr lang="en-IN" sz="1800" dirty="0" err="1"/>
              <a:t>Behavior</a:t>
            </a:r>
            <a:r>
              <a:rPr lang="en-IN" sz="1800" dirty="0"/>
              <a:t> Image Dataset), </a:t>
            </a:r>
            <a:r>
              <a:rPr lang="en-IN" sz="1800" dirty="0" err="1"/>
              <a:t>Roboflow</a:t>
            </a:r>
            <a:endParaRPr lang="en-IN" sz="1800" dirty="0"/>
          </a:p>
          <a:p>
            <a:pPr marL="285750" indent="-285750">
              <a:buFont typeface="Arial" panose="020B0604020202020204" pitchFamily="34" charset="0"/>
              <a:buChar char="•"/>
            </a:pPr>
            <a:r>
              <a:rPr lang="en-IN" sz="1800" b="1" dirty="0"/>
              <a:t>Visualization &amp; Evaluation:</a:t>
            </a:r>
            <a:r>
              <a:rPr lang="en-IN" sz="1800" dirty="0"/>
              <a:t> Matplotlib, Seaborn</a:t>
            </a:r>
          </a:p>
          <a:p>
            <a:pPr marL="285750" indent="-285750">
              <a:buFont typeface="Arial" panose="020B0604020202020204" pitchFamily="34" charset="0"/>
              <a:buChar char="•"/>
            </a:pPr>
            <a:r>
              <a:rPr lang="en-IN" sz="1800" b="1" dirty="0"/>
              <a:t>User Interface (UI):</a:t>
            </a:r>
            <a:r>
              <a:rPr lang="en-IN" sz="1800" dirty="0"/>
              <a:t> Web-based UI and Flask (for displaying final prediction)</a:t>
            </a:r>
          </a:p>
        </p:txBody>
      </p:sp>
      <p:sp>
        <p:nvSpPr>
          <p:cNvPr id="11" name="TextBox 10">
            <a:extLst>
              <a:ext uri="{FF2B5EF4-FFF2-40B4-BE49-F238E27FC236}">
                <a16:creationId xmlns:a16="http://schemas.microsoft.com/office/drawing/2014/main" id="{F2799D40-C068-A99E-7586-71C82B8BD66A}"/>
              </a:ext>
            </a:extLst>
          </p:cNvPr>
          <p:cNvSpPr txBox="1"/>
          <p:nvPr/>
        </p:nvSpPr>
        <p:spPr>
          <a:xfrm>
            <a:off x="360774" y="3725844"/>
            <a:ext cx="11307351" cy="4975849"/>
          </a:xfrm>
          <a:prstGeom prst="rect">
            <a:avLst/>
          </a:prstGeom>
          <a:noFill/>
        </p:spPr>
        <p:txBody>
          <a:bodyPr wrap="square">
            <a:spAutoFit/>
          </a:bodyPr>
          <a:lstStyle/>
          <a:p>
            <a:r>
              <a:rPr lang="en-US" sz="1800" b="1" dirty="0"/>
              <a:t>Model Overview :</a:t>
            </a:r>
          </a:p>
          <a:p>
            <a:r>
              <a:rPr lang="en-US" sz="1600" b="1" dirty="0"/>
              <a:t>1.YOLO (You Only Look Once)</a:t>
            </a:r>
          </a:p>
          <a:p>
            <a:r>
              <a:rPr lang="en-US" sz="1600" dirty="0"/>
              <a:t>- YOLO is a </a:t>
            </a:r>
            <a:r>
              <a:rPr lang="en-US" sz="1600" b="1" dirty="0"/>
              <a:t>single-stage object detection algorithm</a:t>
            </a:r>
            <a:r>
              <a:rPr lang="en-US" sz="1600" dirty="0"/>
              <a:t> that detects multiple objects and their locations in real time.</a:t>
            </a:r>
          </a:p>
          <a:p>
            <a:r>
              <a:rPr lang="en-US" sz="1600" dirty="0"/>
              <a:t>- It processes the entire image in </a:t>
            </a:r>
            <a:r>
              <a:rPr lang="en-US" sz="1600" b="1" dirty="0"/>
              <a:t>one forward pass</a:t>
            </a:r>
            <a:r>
              <a:rPr lang="en-US" sz="1600" dirty="0"/>
              <a:t>, making it highly suitable for </a:t>
            </a:r>
            <a:r>
              <a:rPr lang="en-US" sz="1600" b="1" dirty="0"/>
              <a:t>real-time driver monitoring systems</a:t>
            </a:r>
            <a:r>
              <a:rPr lang="en-US" sz="1600" dirty="0"/>
              <a:t>.</a:t>
            </a:r>
          </a:p>
          <a:p>
            <a:r>
              <a:rPr lang="en-US" sz="1600" dirty="0"/>
              <a:t>- The use of </a:t>
            </a:r>
            <a:r>
              <a:rPr lang="en-US" sz="1600" b="1" dirty="0"/>
              <a:t>dual YOLO models</a:t>
            </a:r>
            <a:r>
              <a:rPr lang="en-US" sz="1600" dirty="0"/>
              <a:t> improves reliability through confidence-based prediction selection</a:t>
            </a:r>
          </a:p>
          <a:p>
            <a:pPr latinLnBrk="1"/>
            <a:r>
              <a:rPr lang="en-IN" sz="1600" dirty="0"/>
              <a:t>- Mean average precision :</a:t>
            </a:r>
          </a:p>
          <a:p>
            <a:pPr latinLnBrk="1"/>
            <a:r>
              <a:rPr lang="en-IN" sz="1600" dirty="0"/>
              <a:t>  map50: 0.9134820409250091 , map50-95: 0.6636814530384787</a:t>
            </a:r>
          </a:p>
          <a:p>
            <a:pPr latinLnBrk="1"/>
            <a:endParaRPr lang="en-IN" sz="1600" dirty="0"/>
          </a:p>
          <a:p>
            <a:r>
              <a:rPr lang="en-IN" sz="1600" b="1" dirty="0"/>
              <a:t>2.</a:t>
            </a:r>
            <a:r>
              <a:rPr lang="en-US" sz="1600" b="1" dirty="0"/>
              <a:t> CNN (Convolutional Neural Network)</a:t>
            </a:r>
          </a:p>
          <a:p>
            <a:r>
              <a:rPr lang="en-US" sz="1600" dirty="0"/>
              <a:t>- CNN is a </a:t>
            </a:r>
            <a:r>
              <a:rPr lang="en-US" sz="1600" b="1" dirty="0"/>
              <a:t>deep learning model specialized for image classification</a:t>
            </a:r>
            <a:r>
              <a:rPr lang="en-US" sz="1600" dirty="0"/>
              <a:t> and feature extraction.</a:t>
            </a:r>
          </a:p>
          <a:p>
            <a:r>
              <a:rPr lang="en-US" sz="1600" dirty="0"/>
              <a:t>- In this project, a CNN-based model was implemented as an </a:t>
            </a:r>
            <a:r>
              <a:rPr lang="en-US" sz="1600" b="1" dirty="0"/>
              <a:t>experimental approach</a:t>
            </a:r>
            <a:r>
              <a:rPr lang="en-US" sz="1600" dirty="0"/>
              <a:t> to compare classification--based performance with YOLO detection results.</a:t>
            </a:r>
          </a:p>
          <a:p>
            <a:pPr latinLnBrk="1"/>
            <a:endParaRPr lang="en-IN" sz="1600" dirty="0"/>
          </a:p>
          <a:p>
            <a:pPr marL="285750" indent="-285750" latinLnBrk="1">
              <a:buFontTx/>
              <a:buChar char="-"/>
            </a:pPr>
            <a:endParaRPr lang="en-IN" sz="1600" dirty="0"/>
          </a:p>
          <a:p>
            <a:pPr latinLnBrk="1"/>
            <a:endParaRPr lang="en-IN" sz="1600" dirty="0"/>
          </a:p>
          <a:p>
            <a:pPr marL="285750" lvl="1" indent="-285750">
              <a:buFontTx/>
              <a:buChar char="-"/>
            </a:pPr>
            <a:endParaRPr lang="en-US" sz="1600" dirty="0"/>
          </a:p>
          <a:p>
            <a:endParaRPr lang="en-US" sz="1800" dirty="0"/>
          </a:p>
          <a:p>
            <a:endParaRPr lang="en-US" sz="1800" b="1" dirty="0"/>
          </a:p>
          <a:p>
            <a:pPr marL="285750" indent="-285750">
              <a:buFont typeface="Arial" panose="020B0604020202020204" pitchFamily="34" charset="0"/>
              <a:buChar char="•"/>
            </a:pPr>
            <a:endParaRPr lang="en-IN" sz="1800" dirty="0"/>
          </a:p>
        </p:txBody>
      </p:sp>
    </p:spTree>
    <p:extLst>
      <p:ext uri="{BB962C8B-B14F-4D97-AF65-F5344CB8AC3E}">
        <p14:creationId xmlns:p14="http://schemas.microsoft.com/office/powerpoint/2010/main" val="668566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9"/>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699</TotalTime>
  <Words>1179</Words>
  <Application>Microsoft Office PowerPoint</Application>
  <PresentationFormat>Widescreen</PresentationFormat>
  <Paragraphs>162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Divyanshu Mishra</cp:lastModifiedBy>
  <cp:revision>20</cp:revision>
  <dcterms:modified xsi:type="dcterms:W3CDTF">2026-01-13T04:32:38Z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9933309E-0FFA-4A0C-99DC-6F95618B9D68</vt:lpwstr>
  </property>
  <property fmtid="{D5CDD505-2E9C-101B-9397-08002B2CF9AE}" pid="4" name="ArticulatePath">
    <vt:lpwstr>https://edunetfoundationorg-my.sharepoint.com/personal/kaisar_edunetfoundation_org/Documents/Beutified ppt/Microsoft Shell/Skills4Future/Temp</vt:lpwstr>
  </property>
</Properties>
</file>